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2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3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4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1.xml" ContentType="application/vnd.openxmlformats-officedocument.drawingml.chartshapes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rawings/drawing2.xml" ContentType="application/vnd.openxmlformats-officedocument.drawingml.chartshapes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5" r:id="rId5"/>
    <p:sldId id="264" r:id="rId6"/>
    <p:sldId id="266" r:id="rId7"/>
    <p:sldId id="307" r:id="rId8"/>
    <p:sldId id="312" r:id="rId9"/>
    <p:sldId id="314" r:id="rId10"/>
    <p:sldId id="316" r:id="rId11"/>
    <p:sldId id="271" r:id="rId12"/>
    <p:sldId id="300" r:id="rId13"/>
    <p:sldId id="305" r:id="rId14"/>
    <p:sldId id="306" r:id="rId15"/>
    <p:sldId id="303" r:id="rId16"/>
    <p:sldId id="285" r:id="rId17"/>
    <p:sldId id="308" r:id="rId18"/>
  </p:sldIdLst>
  <p:sldSz cx="12192000" cy="6858000"/>
  <p:notesSz cx="6808788" cy="9940925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CB25"/>
    <a:srgbClr val="44546A"/>
    <a:srgbClr val="EAE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71" autoAdjust="0"/>
    <p:restoredTop sz="90564" autoAdjust="0"/>
  </p:normalViewPr>
  <p:slideViewPr>
    <p:cSldViewPr snapToGrid="0">
      <p:cViewPr varScale="1">
        <p:scale>
          <a:sx n="105" d="100"/>
          <a:sy n="105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1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chartUserShapes" Target="../drawings/drawing2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694804342430997"/>
          <c:y val="5.0925925925925923E-2"/>
          <c:w val="0.45014174291265702"/>
          <c:h val="0.8981481481481481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+mj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'2'!$A$4:$A$11</c:f>
              <c:strCache>
                <c:ptCount val="8"/>
                <c:pt idx="0">
                  <c:v>Comprado por comerciantes</c:v>
                </c:pt>
                <c:pt idx="1">
                  <c:v>Creado por la Municipalidad</c:v>
                </c:pt>
                <c:pt idx="2">
                  <c:v>Persona Natural</c:v>
                </c:pt>
                <c:pt idx="3">
                  <c:v>Ocupado informalmente</c:v>
                </c:pt>
                <c:pt idx="4">
                  <c:v>Ambulantes reubicados</c:v>
                </c:pt>
                <c:pt idx="5">
                  <c:v>Comprado por una cooperativa</c:v>
                </c:pt>
                <c:pt idx="6">
                  <c:v>Otro</c:v>
                </c:pt>
                <c:pt idx="7">
                  <c:v>No sabe</c:v>
                </c:pt>
              </c:strCache>
            </c:strRef>
          </c:cat>
          <c:val>
            <c:numRef>
              <c:f>'2'!$C$4:$C$11</c:f>
              <c:numCache>
                <c:formatCode>0.0%</c:formatCode>
                <c:ptCount val="8"/>
                <c:pt idx="0">
                  <c:v>0.32465543644716693</c:v>
                </c:pt>
                <c:pt idx="1">
                  <c:v>0.29632465543644715</c:v>
                </c:pt>
                <c:pt idx="2">
                  <c:v>0.14509954058192956</c:v>
                </c:pt>
                <c:pt idx="3">
                  <c:v>0.14050535987748852</c:v>
                </c:pt>
                <c:pt idx="4">
                  <c:v>3.5222052067381319E-2</c:v>
                </c:pt>
                <c:pt idx="5">
                  <c:v>2.7947932618683002E-2</c:v>
                </c:pt>
                <c:pt idx="6">
                  <c:v>2.2588055130168452E-2</c:v>
                </c:pt>
                <c:pt idx="7">
                  <c:v>7.656967840735069E-3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211479952"/>
        <c:axId val="175568984"/>
      </c:barChart>
      <c:catAx>
        <c:axId val="2114799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s-PE"/>
          </a:p>
        </c:txPr>
        <c:crossAx val="175568984"/>
        <c:crosses val="autoZero"/>
        <c:auto val="1"/>
        <c:lblAlgn val="ctr"/>
        <c:lblOffset val="100"/>
        <c:noMultiLvlLbl val="0"/>
      </c:catAx>
      <c:valAx>
        <c:axId val="175568984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211479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Hoja1!$E$11</c:f>
              <c:strCache>
                <c:ptCount val="1"/>
                <c:pt idx="0">
                  <c:v>Hombre</c:v>
                </c:pt>
              </c:strCache>
            </c:strRef>
          </c:tx>
          <c:spPr>
            <a:solidFill>
              <a:srgbClr val="44546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Hoja1!$D$12:$D$14</c:f>
              <c:strCache>
                <c:ptCount val="3"/>
                <c:pt idx="0">
                  <c:v>Mayorista</c:v>
                </c:pt>
                <c:pt idx="1">
                  <c:v>Minorista</c:v>
                </c:pt>
                <c:pt idx="2">
                  <c:v>Nacional</c:v>
                </c:pt>
              </c:strCache>
            </c:strRef>
          </c:cat>
          <c:val>
            <c:numRef>
              <c:f>Hoja1!$E$12:$E$14</c:f>
              <c:numCache>
                <c:formatCode>0.0%</c:formatCode>
                <c:ptCount val="3"/>
                <c:pt idx="0">
                  <c:v>0.63636363636363635</c:v>
                </c:pt>
                <c:pt idx="1">
                  <c:v>0.58566978193146413</c:v>
                </c:pt>
                <c:pt idx="2">
                  <c:v>0.58652373660030632</c:v>
                </c:pt>
              </c:numCache>
            </c:numRef>
          </c:val>
        </c:ser>
        <c:ser>
          <c:idx val="1"/>
          <c:order val="1"/>
          <c:tx>
            <c:strRef>
              <c:f>Hoja1!$F$11</c:f>
              <c:strCache>
                <c:ptCount val="1"/>
                <c:pt idx="0">
                  <c:v>Mujer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Hoja1!$D$12:$D$14</c:f>
              <c:strCache>
                <c:ptCount val="3"/>
                <c:pt idx="0">
                  <c:v>Mayorista</c:v>
                </c:pt>
                <c:pt idx="1">
                  <c:v>Minorista</c:v>
                </c:pt>
                <c:pt idx="2">
                  <c:v>Nacional</c:v>
                </c:pt>
              </c:strCache>
            </c:strRef>
          </c:cat>
          <c:val>
            <c:numRef>
              <c:f>Hoja1!$F$12:$F$14</c:f>
              <c:numCache>
                <c:formatCode>0.0%</c:formatCode>
                <c:ptCount val="3"/>
                <c:pt idx="0">
                  <c:v>0.36363636363636365</c:v>
                </c:pt>
                <c:pt idx="1">
                  <c:v>0.41433021806853582</c:v>
                </c:pt>
                <c:pt idx="2">
                  <c:v>0.41347626339969373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3395672"/>
        <c:axId val="283394888"/>
      </c:barChart>
      <c:catAx>
        <c:axId val="283395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83394888"/>
        <c:crosses val="autoZero"/>
        <c:auto val="1"/>
        <c:lblAlgn val="ctr"/>
        <c:lblOffset val="100"/>
        <c:noMultiLvlLbl val="0"/>
      </c:catAx>
      <c:valAx>
        <c:axId val="28339488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283395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133751035615334"/>
          <c:y val="0.8698313528424545"/>
          <c:w val="0.40221499207020167"/>
          <c:h val="0.104648929055987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Hoja3!$D$22</c:f>
              <c:strCache>
                <c:ptCount val="1"/>
                <c:pt idx="0">
                  <c:v>Mayorista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Hoja3!$C$23:$C$28</c:f>
              <c:strCache>
                <c:ptCount val="6"/>
                <c:pt idx="0">
                  <c:v>De 18 a 24 años</c:v>
                </c:pt>
                <c:pt idx="1">
                  <c:v>De 25 a 34 años</c:v>
                </c:pt>
                <c:pt idx="2">
                  <c:v>De 35 a 44 años</c:v>
                </c:pt>
                <c:pt idx="3">
                  <c:v>De 45 a 54 años</c:v>
                </c:pt>
                <c:pt idx="4">
                  <c:v>De 55 a 64 años</c:v>
                </c:pt>
                <c:pt idx="5">
                  <c:v>De 65 años a más</c:v>
                </c:pt>
              </c:strCache>
            </c:strRef>
          </c:cat>
          <c:val>
            <c:numRef>
              <c:f>Hoja3!$D$23:$D$28</c:f>
              <c:numCache>
                <c:formatCode>0.0%</c:formatCode>
                <c:ptCount val="6"/>
                <c:pt idx="0">
                  <c:v>4.5454545454545456E-2</c:v>
                </c:pt>
                <c:pt idx="1">
                  <c:v>2.2727272727272728E-2</c:v>
                </c:pt>
                <c:pt idx="2">
                  <c:v>0.11363636363636363</c:v>
                </c:pt>
                <c:pt idx="3">
                  <c:v>0.47727272727272729</c:v>
                </c:pt>
                <c:pt idx="4">
                  <c:v>0.25</c:v>
                </c:pt>
                <c:pt idx="5">
                  <c:v>9.0909090909090912E-2</c:v>
                </c:pt>
              </c:numCache>
            </c:numRef>
          </c:val>
        </c:ser>
        <c:ser>
          <c:idx val="1"/>
          <c:order val="1"/>
          <c:tx>
            <c:strRef>
              <c:f>Hoja3!$E$22</c:f>
              <c:strCache>
                <c:ptCount val="1"/>
                <c:pt idx="0">
                  <c:v>Minorista</c:v>
                </c:pt>
              </c:strCache>
            </c:strRef>
          </c:tx>
          <c:spPr>
            <a:solidFill>
              <a:srgbClr val="44546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Hoja3!$C$23:$C$28</c:f>
              <c:strCache>
                <c:ptCount val="6"/>
                <c:pt idx="0">
                  <c:v>De 18 a 24 años</c:v>
                </c:pt>
                <c:pt idx="1">
                  <c:v>De 25 a 34 años</c:v>
                </c:pt>
                <c:pt idx="2">
                  <c:v>De 35 a 44 años</c:v>
                </c:pt>
                <c:pt idx="3">
                  <c:v>De 45 a 54 años</c:v>
                </c:pt>
                <c:pt idx="4">
                  <c:v>De 55 a 64 años</c:v>
                </c:pt>
                <c:pt idx="5">
                  <c:v>De 65 años a más</c:v>
                </c:pt>
              </c:strCache>
            </c:strRef>
          </c:cat>
          <c:val>
            <c:numRef>
              <c:f>Hoja3!$E$23:$E$28</c:f>
              <c:numCache>
                <c:formatCode>0.0%</c:formatCode>
                <c:ptCount val="6"/>
                <c:pt idx="0">
                  <c:v>9.7352024922118374E-3</c:v>
                </c:pt>
                <c:pt idx="1">
                  <c:v>6.3862928348909651E-2</c:v>
                </c:pt>
                <c:pt idx="2">
                  <c:v>0.19742990654205608</c:v>
                </c:pt>
                <c:pt idx="3">
                  <c:v>0.32632398753894082</c:v>
                </c:pt>
                <c:pt idx="4">
                  <c:v>0.27764797507788164</c:v>
                </c:pt>
                <c:pt idx="5">
                  <c:v>0.125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27"/>
        <c:axId val="283397240"/>
        <c:axId val="213597720"/>
      </c:barChart>
      <c:catAx>
        <c:axId val="283397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13597720"/>
        <c:crosses val="autoZero"/>
        <c:auto val="1"/>
        <c:lblAlgn val="ctr"/>
        <c:lblOffset val="100"/>
        <c:noMultiLvlLbl val="0"/>
      </c:catAx>
      <c:valAx>
        <c:axId val="213597720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283397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072656249999999"/>
          <c:y val="0.85635119047619046"/>
          <c:w val="0.49635937499999999"/>
          <c:h val="0.10333134920634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416666666666665"/>
          <c:y val="0.23379629629629631"/>
          <c:w val="0.41944444444444445"/>
          <c:h val="0.69907407407407407"/>
        </c:manualLayout>
      </c:layout>
      <c:doughnut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rgbClr val="FFCB2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rgbClr val="44546A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rgbClr val="FF505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3.5373931623931626E-2"/>
                  <c:y val="-0.1998148148148148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740576923076924"/>
                      <c:h val="0.2155237037037037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8893173076923078"/>
                  <c:y val="-0.2134812962962963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556047008547004"/>
                      <c:h val="0.1863374074074074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23586538461538462"/>
                  <c:y val="-0.1265557407407407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315833333333335"/>
                      <c:h val="0.1863374074074074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0.20662222222222212"/>
                  <c:y val="-6.2592592592592596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301559829059829"/>
                      <c:h val="0.2437459259259259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.19568376068376067"/>
                  <c:y val="0.1888585185185184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481388888888887"/>
                      <c:h val="0.2437459259259259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0.24585470085470085"/>
                  <c:y val="-9.6296296296296303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18352564102564103"/>
                  <c:y val="-8.803703703703703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127329059829059"/>
                      <c:h val="0.2437459259259259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'4'!$C$37:$C$43</c:f>
              <c:strCache>
                <c:ptCount val="7"/>
                <c:pt idx="0">
                  <c:v>Sup. No Universitaria Incompleta</c:v>
                </c:pt>
                <c:pt idx="1">
                  <c:v>Primaria Completa</c:v>
                </c:pt>
                <c:pt idx="2">
                  <c:v>Secundaria Incompleta</c:v>
                </c:pt>
                <c:pt idx="3">
                  <c:v>Sup. Universitaria Incompleta</c:v>
                </c:pt>
                <c:pt idx="4">
                  <c:v>Sup. No Universitaria Completa</c:v>
                </c:pt>
                <c:pt idx="5">
                  <c:v>Secundaria Completa</c:v>
                </c:pt>
                <c:pt idx="6">
                  <c:v>Sup. Universitaria Completa</c:v>
                </c:pt>
              </c:strCache>
            </c:strRef>
          </c:cat>
          <c:val>
            <c:numRef>
              <c:f>'4'!$D$37:$D$43</c:f>
              <c:numCache>
                <c:formatCode>0.0%</c:formatCode>
                <c:ptCount val="7"/>
                <c:pt idx="0">
                  <c:v>2.2727272727272728E-2</c:v>
                </c:pt>
                <c:pt idx="1">
                  <c:v>4.5454545454545456E-2</c:v>
                </c:pt>
                <c:pt idx="2">
                  <c:v>4.5454545454545456E-2</c:v>
                </c:pt>
                <c:pt idx="3">
                  <c:v>4.5454545454545456E-2</c:v>
                </c:pt>
                <c:pt idx="4">
                  <c:v>0.15909090909090909</c:v>
                </c:pt>
                <c:pt idx="5">
                  <c:v>0.34090909090909088</c:v>
                </c:pt>
                <c:pt idx="6">
                  <c:v>0.34090909090909088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1"/>
        <c:holeSize val="61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416666666666665"/>
          <c:y val="0.23379629629629631"/>
          <c:w val="0.41944444444444445"/>
          <c:h val="0.69907407407407407"/>
        </c:manualLayout>
      </c:layout>
      <c:doughnut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rgbClr val="FFCB2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rgbClr val="FF5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rgbClr val="44546A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9.1720609026511565E-2"/>
                  <c:y val="-0.1944444444444444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6649536723108424E-2"/>
                  <c:y val="-0.2112033333333333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423504273504275"/>
                      <c:h val="0.18997703703703703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24217084737837466"/>
                  <c:y val="-0.1944444444444444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188888888888888"/>
                      <c:h val="0.2173148148148148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0.23149804646706665"/>
                  <c:y val="-4.21848148148148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242598993784418"/>
                      <c:h val="0.19468074074074074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.18061637141935744"/>
                  <c:y val="1.851870370370370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454188034188035"/>
                      <c:h val="0.16645851851851851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0.19027776585643782"/>
                  <c:y val="5.644462962962962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0649999999999994"/>
                      <c:h val="0.16645851560221639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0.24852468310013148"/>
                  <c:y val="6.77592592592592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42671604962492737"/>
                      <c:h val="0.17498148148148149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-0.21136752136752138"/>
                  <c:y val="3.777777777777769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0.19361111111111112"/>
                  <c:y val="-0.1200740740740740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'4'!$G$35:$G$43</c:f>
              <c:strCache>
                <c:ptCount val="9"/>
                <c:pt idx="0">
                  <c:v>Sin Nivel</c:v>
                </c:pt>
                <c:pt idx="1">
                  <c:v>Primaria Incompleta</c:v>
                </c:pt>
                <c:pt idx="2">
                  <c:v>Sup. No Universitaria Incompleta</c:v>
                </c:pt>
                <c:pt idx="3">
                  <c:v>Sup. Universitaria Incompleta</c:v>
                </c:pt>
                <c:pt idx="4">
                  <c:v>Primaria Completa</c:v>
                </c:pt>
                <c:pt idx="5">
                  <c:v>Secundaria Incompleta</c:v>
                </c:pt>
                <c:pt idx="6">
                  <c:v>Sup. No Universitaria Completa</c:v>
                </c:pt>
                <c:pt idx="7">
                  <c:v>Sup. Universitaria Completa</c:v>
                </c:pt>
                <c:pt idx="8">
                  <c:v>Secundaria Completa</c:v>
                </c:pt>
              </c:strCache>
            </c:strRef>
          </c:cat>
          <c:val>
            <c:numRef>
              <c:f>'4'!$H$35:$H$43</c:f>
              <c:numCache>
                <c:formatCode>0.0%</c:formatCode>
                <c:ptCount val="9"/>
                <c:pt idx="0">
                  <c:v>2.3364485981308409E-3</c:v>
                </c:pt>
                <c:pt idx="1">
                  <c:v>3.2710280373831772E-2</c:v>
                </c:pt>
                <c:pt idx="2">
                  <c:v>3.8551401869158876E-2</c:v>
                </c:pt>
                <c:pt idx="3">
                  <c:v>5.646417445482866E-2</c:v>
                </c:pt>
                <c:pt idx="4">
                  <c:v>8.6838006230529591E-2</c:v>
                </c:pt>
                <c:pt idx="5">
                  <c:v>8.9953271028037379E-2</c:v>
                </c:pt>
                <c:pt idx="6">
                  <c:v>0.13707165109034267</c:v>
                </c:pt>
                <c:pt idx="7">
                  <c:v>0.18380062305295949</c:v>
                </c:pt>
                <c:pt idx="8">
                  <c:v>0.37227414330218067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1"/>
        <c:holeSize val="61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60695538057743"/>
          <c:y val="5.0925925925925923E-2"/>
          <c:w val="0.80483748906386698"/>
          <c:h val="0.81624198016914551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'6'!$H$8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'6'!$I$6:$K$6</c:f>
              <c:strCache>
                <c:ptCount val="3"/>
                <c:pt idx="0">
                  <c:v>Minorista</c:v>
                </c:pt>
                <c:pt idx="1">
                  <c:v>Mayorista</c:v>
                </c:pt>
                <c:pt idx="2">
                  <c:v>Nacional</c:v>
                </c:pt>
              </c:strCache>
            </c:strRef>
          </c:cat>
          <c:val>
            <c:numRef>
              <c:f>'6'!$I$8:$K$8</c:f>
              <c:numCache>
                <c:formatCode>0.0%</c:formatCode>
                <c:ptCount val="3"/>
                <c:pt idx="0">
                  <c:v>0.64524922118380057</c:v>
                </c:pt>
                <c:pt idx="1">
                  <c:v>0.59090909090909094</c:v>
                </c:pt>
                <c:pt idx="2">
                  <c:v>0.64433384379785608</c:v>
                </c:pt>
              </c:numCache>
            </c:numRef>
          </c:val>
        </c:ser>
        <c:ser>
          <c:idx val="0"/>
          <c:order val="1"/>
          <c:tx>
            <c:strRef>
              <c:f>'6'!$H$7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'6'!$I$6:$K$6</c:f>
              <c:strCache>
                <c:ptCount val="3"/>
                <c:pt idx="0">
                  <c:v>Minorista</c:v>
                </c:pt>
                <c:pt idx="1">
                  <c:v>Mayorista</c:v>
                </c:pt>
                <c:pt idx="2">
                  <c:v>Nacional</c:v>
                </c:pt>
              </c:strCache>
            </c:strRef>
          </c:cat>
          <c:val>
            <c:numRef>
              <c:f>'6'!$I$7:$K$7</c:f>
              <c:numCache>
                <c:formatCode>0.0%</c:formatCode>
                <c:ptCount val="3"/>
                <c:pt idx="0">
                  <c:v>0.35475077881619937</c:v>
                </c:pt>
                <c:pt idx="1">
                  <c:v>0.40909090909090912</c:v>
                </c:pt>
                <c:pt idx="2">
                  <c:v>0.35566615620214392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281079112"/>
        <c:axId val="281079504"/>
      </c:barChart>
      <c:catAx>
        <c:axId val="2810791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s-PE"/>
          </a:p>
        </c:txPr>
        <c:crossAx val="281079504"/>
        <c:crosses val="autoZero"/>
        <c:auto val="1"/>
        <c:lblAlgn val="ctr"/>
        <c:lblOffset val="100"/>
        <c:noMultiLvlLbl val="0"/>
      </c:catAx>
      <c:valAx>
        <c:axId val="28107950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81079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951224846894139"/>
          <c:y val="0.88105679498396039"/>
          <c:w val="0.53097550306211727"/>
          <c:h val="8.65357976086322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1"/>
          <c:order val="0"/>
          <c:tx>
            <c:strRef>
              <c:f>'6'!$H$19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rgbClr val="FFCB2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'6'!$I$17:$K$17</c:f>
              <c:strCache>
                <c:ptCount val="3"/>
                <c:pt idx="0">
                  <c:v>Minorista</c:v>
                </c:pt>
                <c:pt idx="1">
                  <c:v>Mayorista</c:v>
                </c:pt>
                <c:pt idx="2">
                  <c:v>Nacional</c:v>
                </c:pt>
              </c:strCache>
            </c:strRef>
          </c:cat>
          <c:val>
            <c:numRef>
              <c:f>'6'!$I$19:$K$19</c:f>
              <c:numCache>
                <c:formatCode>0.0%</c:formatCode>
                <c:ptCount val="3"/>
                <c:pt idx="0">
                  <c:v>0.70404984423676009</c:v>
                </c:pt>
                <c:pt idx="1">
                  <c:v>0.70454545454545459</c:v>
                </c:pt>
                <c:pt idx="2">
                  <c:v>0.70405819295558958</c:v>
                </c:pt>
              </c:numCache>
            </c:numRef>
          </c:val>
        </c:ser>
        <c:ser>
          <c:idx val="0"/>
          <c:order val="1"/>
          <c:tx>
            <c:strRef>
              <c:f>'6'!$H$18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'6'!$I$17:$K$17</c:f>
              <c:strCache>
                <c:ptCount val="3"/>
                <c:pt idx="0">
                  <c:v>Minorista</c:v>
                </c:pt>
                <c:pt idx="1">
                  <c:v>Mayorista</c:v>
                </c:pt>
                <c:pt idx="2">
                  <c:v>Nacional</c:v>
                </c:pt>
              </c:strCache>
            </c:strRef>
          </c:cat>
          <c:val>
            <c:numRef>
              <c:f>'6'!$I$18:$K$18</c:f>
              <c:numCache>
                <c:formatCode>0.0%</c:formatCode>
                <c:ptCount val="3"/>
                <c:pt idx="0">
                  <c:v>0.29595015576323985</c:v>
                </c:pt>
                <c:pt idx="1">
                  <c:v>0.29545454545454547</c:v>
                </c:pt>
                <c:pt idx="2">
                  <c:v>0.29594180704441042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281080288"/>
        <c:axId val="281080680"/>
      </c:barChart>
      <c:catAx>
        <c:axId val="281080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s-PE"/>
          </a:p>
        </c:txPr>
        <c:crossAx val="281080680"/>
        <c:crosses val="autoZero"/>
        <c:auto val="1"/>
        <c:lblAlgn val="ctr"/>
        <c:lblOffset val="100"/>
        <c:noMultiLvlLbl val="0"/>
      </c:catAx>
      <c:valAx>
        <c:axId val="28108068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81080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895669291338585"/>
          <c:y val="0.89031605424321958"/>
          <c:w val="0.38930883639545061"/>
          <c:h val="8.65357976086322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798644959592047"/>
          <c:y val="4.5877314144333908E-2"/>
          <c:w val="0.51766327606245444"/>
          <c:h val="0.9082453717113322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'7'!$I$14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rgbClr val="FFCB2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+mj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'7'!$H$15:$H$22</c:f>
              <c:strCache>
                <c:ptCount val="8"/>
                <c:pt idx="0">
                  <c:v>Manipulación de alimentos</c:v>
                </c:pt>
                <c:pt idx="1">
                  <c:v>Seguridad y salud ocupacional</c:v>
                </c:pt>
                <c:pt idx="2">
                  <c:v>Gestión de residuos sólidos</c:v>
                </c:pt>
                <c:pt idx="3">
                  <c:v>Gestión empresarial</c:v>
                </c:pt>
                <c:pt idx="4">
                  <c:v>Marketing</c:v>
                </c:pt>
                <c:pt idx="5">
                  <c:v>Habilidades socioemocionales</c:v>
                </c:pt>
                <c:pt idx="6">
                  <c:v>Tecnología de información y comunicación</c:v>
                </c:pt>
                <c:pt idx="7">
                  <c:v>Otro</c:v>
                </c:pt>
              </c:strCache>
            </c:strRef>
          </c:cat>
          <c:val>
            <c:numRef>
              <c:f>'7'!$I$15:$I$22</c:f>
              <c:numCache>
                <c:formatCode>0.0%</c:formatCode>
                <c:ptCount val="8"/>
                <c:pt idx="0">
                  <c:v>0.78014184397163122</c:v>
                </c:pt>
                <c:pt idx="1">
                  <c:v>0.42359767891682787</c:v>
                </c:pt>
                <c:pt idx="2">
                  <c:v>0.32624113475177308</c:v>
                </c:pt>
                <c:pt idx="3">
                  <c:v>0.27401676337846553</c:v>
                </c:pt>
                <c:pt idx="4">
                  <c:v>0.26821405544809801</c:v>
                </c:pt>
                <c:pt idx="5">
                  <c:v>7.7369439071566737E-2</c:v>
                </c:pt>
                <c:pt idx="6">
                  <c:v>3.6105738233397806E-2</c:v>
                </c:pt>
                <c:pt idx="7">
                  <c:v>4.1908446163765316E-2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281081464"/>
        <c:axId val="281081856"/>
      </c:barChart>
      <c:catAx>
        <c:axId val="2810814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s-PE"/>
          </a:p>
        </c:txPr>
        <c:crossAx val="281081856"/>
        <c:crosses val="autoZero"/>
        <c:auto val="1"/>
        <c:lblAlgn val="ctr"/>
        <c:lblOffset val="100"/>
        <c:noMultiLvlLbl val="0"/>
      </c:catAx>
      <c:valAx>
        <c:axId val="281081856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281081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'7'!$H$5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'7'!$I$4:$K$4</c:f>
              <c:strCache>
                <c:ptCount val="3"/>
                <c:pt idx="0">
                  <c:v>Rural</c:v>
                </c:pt>
                <c:pt idx="1">
                  <c:v>Urbano</c:v>
                </c:pt>
                <c:pt idx="2">
                  <c:v>Nacional</c:v>
                </c:pt>
              </c:strCache>
            </c:strRef>
          </c:cat>
          <c:val>
            <c:numRef>
              <c:f>'7'!$I$5:$K$5</c:f>
              <c:numCache>
                <c:formatCode>0.0%</c:formatCode>
                <c:ptCount val="3"/>
                <c:pt idx="0">
                  <c:v>0.49324324324324326</c:v>
                </c:pt>
                <c:pt idx="1">
                  <c:v>0.61948853615520283</c:v>
                </c:pt>
                <c:pt idx="2">
                  <c:v>0.60491419656786272</c:v>
                </c:pt>
              </c:numCache>
            </c:numRef>
          </c:val>
        </c:ser>
        <c:ser>
          <c:idx val="1"/>
          <c:order val="1"/>
          <c:tx>
            <c:strRef>
              <c:f>'7'!$H$6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'7'!$I$4:$K$4</c:f>
              <c:strCache>
                <c:ptCount val="3"/>
                <c:pt idx="0">
                  <c:v>Rural</c:v>
                </c:pt>
                <c:pt idx="1">
                  <c:v>Urbano</c:v>
                </c:pt>
                <c:pt idx="2">
                  <c:v>Nacional</c:v>
                </c:pt>
              </c:strCache>
            </c:strRef>
          </c:cat>
          <c:val>
            <c:numRef>
              <c:f>'7'!$I$6:$K$6</c:f>
              <c:numCache>
                <c:formatCode>0.0%</c:formatCode>
                <c:ptCount val="3"/>
                <c:pt idx="0">
                  <c:v>0.5067567567567568</c:v>
                </c:pt>
                <c:pt idx="1">
                  <c:v>0.38051146384479717</c:v>
                </c:pt>
                <c:pt idx="2">
                  <c:v>0.39508580343213728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285144024"/>
        <c:axId val="285144416"/>
      </c:barChart>
      <c:catAx>
        <c:axId val="285144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s-PE"/>
          </a:p>
        </c:txPr>
        <c:crossAx val="285144416"/>
        <c:crosses val="autoZero"/>
        <c:auto val="1"/>
        <c:lblAlgn val="ctr"/>
        <c:lblOffset val="100"/>
        <c:noMultiLvlLbl val="0"/>
      </c:catAx>
      <c:valAx>
        <c:axId val="28514441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85144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584706399436335"/>
          <c:y val="0.8440197579469233"/>
          <c:w val="0.32659339674844962"/>
          <c:h val="8.65357976086322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FF505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j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'8'!$A$4:$A$8</c:f>
              <c:strCache>
                <c:ptCount val="5"/>
                <c:pt idx="0">
                  <c:v>Municipalidad</c:v>
                </c:pt>
                <c:pt idx="1">
                  <c:v>MINSA</c:v>
                </c:pt>
                <c:pt idx="2">
                  <c:v>PRODUCE</c:v>
                </c:pt>
                <c:pt idx="3">
                  <c:v>Gobierno Regional</c:v>
                </c:pt>
                <c:pt idx="4">
                  <c:v>Otros</c:v>
                </c:pt>
              </c:strCache>
            </c:strRef>
          </c:cat>
          <c:val>
            <c:numRef>
              <c:f>'8'!$C$4:$C$8</c:f>
              <c:numCache>
                <c:formatCode>0.0%</c:formatCode>
                <c:ptCount val="5"/>
                <c:pt idx="0">
                  <c:v>0.58745874587458746</c:v>
                </c:pt>
                <c:pt idx="1">
                  <c:v>0.17067421027817067</c:v>
                </c:pt>
                <c:pt idx="2">
                  <c:v>3.4417727487034415E-2</c:v>
                </c:pt>
                <c:pt idx="3">
                  <c:v>3.0645921735030647E-2</c:v>
                </c:pt>
                <c:pt idx="4">
                  <c:v>0.1768033946251768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285146376"/>
        <c:axId val="285146768"/>
      </c:barChart>
      <c:catAx>
        <c:axId val="2851463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s-PE"/>
          </a:p>
        </c:txPr>
        <c:crossAx val="285146768"/>
        <c:crosses val="autoZero"/>
        <c:auto val="1"/>
        <c:lblAlgn val="ctr"/>
        <c:lblOffset val="100"/>
        <c:noMultiLvlLbl val="0"/>
      </c:catAx>
      <c:valAx>
        <c:axId val="285146768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285146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745368352463379"/>
          <c:y val="5.0229953951680728E-2"/>
          <c:w val="0.5078247942405999"/>
          <c:h val="0.8995400920966385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+mj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'9'!$G$6:$G$11</c:f>
              <c:strCache>
                <c:ptCount val="6"/>
                <c:pt idx="0">
                  <c:v>Falta de información</c:v>
                </c:pt>
                <c:pt idx="1">
                  <c:v>Falta de interés</c:v>
                </c:pt>
                <c:pt idx="2">
                  <c:v>Falta de recursos</c:v>
                </c:pt>
                <c:pt idx="3">
                  <c:v>Falta de tiempo</c:v>
                </c:pt>
                <c:pt idx="4">
                  <c:v>Poca concurrencia</c:v>
                </c:pt>
                <c:pt idx="5">
                  <c:v>No cuenta con ambientes para las charlas</c:v>
                </c:pt>
              </c:strCache>
            </c:strRef>
          </c:cat>
          <c:val>
            <c:numRef>
              <c:f>'9'!$J$6:$J$11</c:f>
              <c:numCache>
                <c:formatCode>0.0%</c:formatCode>
                <c:ptCount val="6"/>
                <c:pt idx="0">
                  <c:v>0.58045409674234949</c:v>
                </c:pt>
                <c:pt idx="1">
                  <c:v>0.24580454096742349</c:v>
                </c:pt>
                <c:pt idx="2">
                  <c:v>0.14412635735439289</c:v>
                </c:pt>
                <c:pt idx="3">
                  <c:v>0.13129318854886476</c:v>
                </c:pt>
                <c:pt idx="4">
                  <c:v>0.12833168805528133</c:v>
                </c:pt>
                <c:pt idx="5">
                  <c:v>7.8973346495557747E-2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285144808"/>
        <c:axId val="331908416"/>
      </c:barChart>
      <c:catAx>
        <c:axId val="2851448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s-PE"/>
          </a:p>
        </c:txPr>
        <c:crossAx val="331908416"/>
        <c:crosses val="autoZero"/>
        <c:auto val="1"/>
        <c:lblAlgn val="ctr"/>
        <c:lblOffset val="100"/>
        <c:noMultiLvlLbl val="0"/>
      </c:catAx>
      <c:valAx>
        <c:axId val="331908416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285144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5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+mj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'2'!$A$16:$A$22</c:f>
              <c:strCache>
                <c:ptCount val="7"/>
                <c:pt idx="0">
                  <c:v>Comprado por comerciantes</c:v>
                </c:pt>
                <c:pt idx="1">
                  <c:v>Creado por la Municipalidad</c:v>
                </c:pt>
                <c:pt idx="2">
                  <c:v>Ocupado informalmente</c:v>
                </c:pt>
                <c:pt idx="3">
                  <c:v>Ambulantes reubicados</c:v>
                </c:pt>
                <c:pt idx="4">
                  <c:v>Persona Natural</c:v>
                </c:pt>
                <c:pt idx="5">
                  <c:v>No sabe</c:v>
                </c:pt>
                <c:pt idx="6">
                  <c:v>Otro</c:v>
                </c:pt>
              </c:strCache>
            </c:strRef>
          </c:cat>
          <c:val>
            <c:numRef>
              <c:f>'2'!$B$16:$B$22</c:f>
              <c:numCache>
                <c:formatCode>0.0%</c:formatCode>
                <c:ptCount val="7"/>
                <c:pt idx="0">
                  <c:v>0.34090909090909088</c:v>
                </c:pt>
                <c:pt idx="1">
                  <c:v>0.22727272727272727</c:v>
                </c:pt>
                <c:pt idx="2">
                  <c:v>0.20454545454545456</c:v>
                </c:pt>
                <c:pt idx="3">
                  <c:v>0.11363636363636363</c:v>
                </c:pt>
                <c:pt idx="4">
                  <c:v>2.2727272727272728E-2</c:v>
                </c:pt>
                <c:pt idx="5">
                  <c:v>2.2727272727272728E-2</c:v>
                </c:pt>
                <c:pt idx="6">
                  <c:v>6.8181818181818177E-2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211305224"/>
        <c:axId val="211168576"/>
      </c:barChart>
      <c:catAx>
        <c:axId val="2113052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s-PE"/>
          </a:p>
        </c:txPr>
        <c:crossAx val="211168576"/>
        <c:crosses val="autoZero"/>
        <c:auto val="1"/>
        <c:lblAlgn val="ctr"/>
        <c:lblOffset val="100"/>
        <c:noMultiLvlLbl val="0"/>
      </c:catAx>
      <c:valAx>
        <c:axId val="211168576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211305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30925020144537"/>
          <c:y val="4.8283148697236315E-2"/>
          <c:w val="0.47598867863847244"/>
          <c:h val="0.9034337026055273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5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+mj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'9'!$G$6:$G$11</c:f>
              <c:strCache>
                <c:ptCount val="6"/>
                <c:pt idx="0">
                  <c:v>Falta de información</c:v>
                </c:pt>
                <c:pt idx="1">
                  <c:v>Falta de interés</c:v>
                </c:pt>
                <c:pt idx="2">
                  <c:v>Falta de recursos</c:v>
                </c:pt>
                <c:pt idx="3">
                  <c:v>Falta de tiempo</c:v>
                </c:pt>
                <c:pt idx="4">
                  <c:v>Poca concurrencia</c:v>
                </c:pt>
                <c:pt idx="5">
                  <c:v>No cuenta con ambientes para las charlas</c:v>
                </c:pt>
              </c:strCache>
            </c:strRef>
          </c:cat>
          <c:val>
            <c:numRef>
              <c:f>'9'!$I$6:$I$11</c:f>
              <c:numCache>
                <c:formatCode>0.0%</c:formatCode>
                <c:ptCount val="6"/>
                <c:pt idx="0">
                  <c:v>0.59907300115874851</c:v>
                </c:pt>
                <c:pt idx="1">
                  <c:v>0.22943221320973348</c:v>
                </c:pt>
                <c:pt idx="2">
                  <c:v>0.13209733487833139</c:v>
                </c:pt>
                <c:pt idx="3">
                  <c:v>0.12862108922363846</c:v>
                </c:pt>
                <c:pt idx="4">
                  <c:v>0.12862108922363846</c:v>
                </c:pt>
                <c:pt idx="5">
                  <c:v>7.3001158748551565E-2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331909200"/>
        <c:axId val="331909592"/>
      </c:barChart>
      <c:catAx>
        <c:axId val="3319092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s-PE"/>
          </a:p>
        </c:txPr>
        <c:crossAx val="331909592"/>
        <c:crosses val="autoZero"/>
        <c:auto val="1"/>
        <c:lblAlgn val="ctr"/>
        <c:lblOffset val="100"/>
        <c:noMultiLvlLbl val="0"/>
      </c:catAx>
      <c:valAx>
        <c:axId val="331909592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33190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658468307796704"/>
          <c:y val="5.1275636667749314E-2"/>
          <c:w val="0.50607075204120466"/>
          <c:h val="0.889098950806215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CB2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+mj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'9'!$G$6:$G$11</c:f>
              <c:strCache>
                <c:ptCount val="6"/>
                <c:pt idx="0">
                  <c:v>Falta de información</c:v>
                </c:pt>
                <c:pt idx="1">
                  <c:v>Falta de interés</c:v>
                </c:pt>
                <c:pt idx="2">
                  <c:v>Falta de recursos</c:v>
                </c:pt>
                <c:pt idx="3">
                  <c:v>Falta de tiempo</c:v>
                </c:pt>
                <c:pt idx="4">
                  <c:v>Poca concurrencia</c:v>
                </c:pt>
                <c:pt idx="5">
                  <c:v>No cuenta con ambientes para las charlas</c:v>
                </c:pt>
              </c:strCache>
            </c:strRef>
          </c:cat>
          <c:val>
            <c:numRef>
              <c:f>'9'!$H$6:$H$11</c:f>
              <c:numCache>
                <c:formatCode>0.0%</c:formatCode>
                <c:ptCount val="6"/>
                <c:pt idx="0">
                  <c:v>0.47333333333333333</c:v>
                </c:pt>
                <c:pt idx="1">
                  <c:v>0.34</c:v>
                </c:pt>
                <c:pt idx="2">
                  <c:v>0.21333333333333335</c:v>
                </c:pt>
                <c:pt idx="3">
                  <c:v>0.14666666666666667</c:v>
                </c:pt>
                <c:pt idx="4">
                  <c:v>0.12666666666666668</c:v>
                </c:pt>
                <c:pt idx="5">
                  <c:v>0.11333333333333333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282115728"/>
        <c:axId val="282116120"/>
      </c:barChart>
      <c:catAx>
        <c:axId val="2821157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s-PE"/>
          </a:p>
        </c:txPr>
        <c:crossAx val="282116120"/>
        <c:crosses val="autoZero"/>
        <c:auto val="1"/>
        <c:lblAlgn val="ctr"/>
        <c:lblOffset val="100"/>
        <c:noMultiLvlLbl val="0"/>
      </c:catAx>
      <c:valAx>
        <c:axId val="282116120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282115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'11'!$A$19</c:f>
              <c:strCache>
                <c:ptCount val="1"/>
                <c:pt idx="0">
                  <c:v>Alquiler de puestos fijos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'11'!$B$18:$D$18</c:f>
              <c:strCache>
                <c:ptCount val="3"/>
                <c:pt idx="0">
                  <c:v>Nacional</c:v>
                </c:pt>
                <c:pt idx="1">
                  <c:v>Mayorista</c:v>
                </c:pt>
                <c:pt idx="2">
                  <c:v>Minorista</c:v>
                </c:pt>
              </c:strCache>
            </c:strRef>
          </c:cat>
          <c:val>
            <c:numRef>
              <c:f>'11'!$B$19:$D$19</c:f>
              <c:numCache>
                <c:formatCode>0.0%</c:formatCode>
                <c:ptCount val="3"/>
                <c:pt idx="0">
                  <c:v>0.32541252706677126</c:v>
                </c:pt>
                <c:pt idx="1">
                  <c:v>0.26325176818764329</c:v>
                </c:pt>
                <c:pt idx="2">
                  <c:v>0.33818434604605596</c:v>
                </c:pt>
              </c:numCache>
            </c:numRef>
          </c:val>
        </c:ser>
        <c:ser>
          <c:idx val="1"/>
          <c:order val="1"/>
          <c:tx>
            <c:strRef>
              <c:f>'11'!$A$20</c:f>
              <c:strCache>
                <c:ptCount val="1"/>
                <c:pt idx="0">
                  <c:v>Cuotas ordinarias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'11'!$B$18:$D$18</c:f>
              <c:strCache>
                <c:ptCount val="3"/>
                <c:pt idx="0">
                  <c:v>Nacional</c:v>
                </c:pt>
                <c:pt idx="1">
                  <c:v>Mayorista</c:v>
                </c:pt>
                <c:pt idx="2">
                  <c:v>Minorista</c:v>
                </c:pt>
              </c:strCache>
            </c:strRef>
          </c:cat>
          <c:val>
            <c:numRef>
              <c:f>'11'!$B$20:$D$20</c:f>
              <c:numCache>
                <c:formatCode>0.0%</c:formatCode>
                <c:ptCount val="3"/>
                <c:pt idx="0">
                  <c:v>0.27930063816083928</c:v>
                </c:pt>
                <c:pt idx="1">
                  <c:v>5.6858587807370894E-2</c:v>
                </c:pt>
                <c:pt idx="2">
                  <c:v>0.32500454608802143</c:v>
                </c:pt>
              </c:numCache>
            </c:numRef>
          </c:val>
        </c:ser>
        <c:ser>
          <c:idx val="2"/>
          <c:order val="2"/>
          <c:tx>
            <c:strRef>
              <c:f>'11'!$A$21</c:f>
              <c:strCache>
                <c:ptCount val="1"/>
                <c:pt idx="0">
                  <c:v>Alquiler de servicios higiénicos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'11'!$B$18:$D$18</c:f>
              <c:strCache>
                <c:ptCount val="3"/>
                <c:pt idx="0">
                  <c:v>Nacional</c:v>
                </c:pt>
                <c:pt idx="1">
                  <c:v>Mayorista</c:v>
                </c:pt>
                <c:pt idx="2">
                  <c:v>Minorista</c:v>
                </c:pt>
              </c:strCache>
            </c:strRef>
          </c:cat>
          <c:val>
            <c:numRef>
              <c:f>'11'!$B$21:$D$21</c:f>
              <c:numCache>
                <c:formatCode>0.0%</c:formatCode>
                <c:ptCount val="3"/>
                <c:pt idx="0">
                  <c:v>0.13668705817640553</c:v>
                </c:pt>
                <c:pt idx="1">
                  <c:v>1.3258627040006412E-2</c:v>
                </c:pt>
                <c:pt idx="2">
                  <c:v>0.16204719868621706</c:v>
                </c:pt>
              </c:numCache>
            </c:numRef>
          </c:val>
        </c:ser>
        <c:ser>
          <c:idx val="3"/>
          <c:order val="3"/>
          <c:tx>
            <c:strRef>
              <c:f>'11'!$A$22</c:f>
              <c:strCache>
                <c:ptCount val="1"/>
                <c:pt idx="0">
                  <c:v>Cuotas extraordinarias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0571327313348579E-17"/>
                  <c:y val="3.015989920324125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3790782546346057E-16"/>
                  <c:y val="-1.90970016120299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'11'!$B$18:$D$18</c:f>
              <c:strCache>
                <c:ptCount val="3"/>
                <c:pt idx="0">
                  <c:v>Nacional</c:v>
                </c:pt>
                <c:pt idx="1">
                  <c:v>Mayorista</c:v>
                </c:pt>
                <c:pt idx="2">
                  <c:v>Minorista</c:v>
                </c:pt>
              </c:strCache>
            </c:strRef>
          </c:cat>
          <c:val>
            <c:numRef>
              <c:f>'11'!$B$22:$D$22</c:f>
              <c:numCache>
                <c:formatCode>0.0%</c:formatCode>
                <c:ptCount val="3"/>
                <c:pt idx="0">
                  <c:v>6.0587302268452853E-2</c:v>
                </c:pt>
                <c:pt idx="1">
                  <c:v>2.3386726886083967E-2</c:v>
                </c:pt>
                <c:pt idx="2">
                  <c:v>6.823069374687292E-2</c:v>
                </c:pt>
              </c:numCache>
            </c:numRef>
          </c:val>
        </c:ser>
        <c:ser>
          <c:idx val="4"/>
          <c:order val="4"/>
          <c:tx>
            <c:strRef>
              <c:f>'11'!$A$23</c:f>
              <c:strCache>
                <c:ptCount val="1"/>
                <c:pt idx="0">
                  <c:v>Ingresos financieros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0571327313348579E-17"/>
                  <c:y val="-1.25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'11'!$B$18:$D$18</c:f>
              <c:strCache>
                <c:ptCount val="3"/>
                <c:pt idx="0">
                  <c:v>Nacional</c:v>
                </c:pt>
                <c:pt idx="1">
                  <c:v>Mayorista</c:v>
                </c:pt>
                <c:pt idx="2">
                  <c:v>Minorista</c:v>
                </c:pt>
              </c:strCache>
            </c:strRef>
          </c:cat>
          <c:val>
            <c:numRef>
              <c:f>'11'!$B$23:$D$23</c:f>
              <c:numCache>
                <c:formatCode>0.0%</c:formatCode>
                <c:ptCount val="3"/>
                <c:pt idx="0">
                  <c:v>2.2922760293907156E-2</c:v>
                </c:pt>
                <c:pt idx="1">
                  <c:v>4.6356043614070405E-2</c:v>
                </c:pt>
                <c:pt idx="2">
                  <c:v>1.8108056322268393E-2</c:v>
                </c:pt>
              </c:numCache>
            </c:numRef>
          </c:val>
        </c:ser>
        <c:ser>
          <c:idx val="5"/>
          <c:order val="5"/>
          <c:tx>
            <c:strRef>
              <c:f>'11'!$A$24</c:f>
              <c:strCache>
                <c:ptCount val="1"/>
                <c:pt idx="0">
                  <c:v>Otros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6.8953912731730284E-17"/>
                  <c:y val="4.4004400440043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'11'!$B$18:$D$18</c:f>
              <c:strCache>
                <c:ptCount val="3"/>
                <c:pt idx="0">
                  <c:v>Nacional</c:v>
                </c:pt>
                <c:pt idx="1">
                  <c:v>Mayorista</c:v>
                </c:pt>
                <c:pt idx="2">
                  <c:v>Minorista</c:v>
                </c:pt>
              </c:strCache>
            </c:strRef>
          </c:cat>
          <c:val>
            <c:numRef>
              <c:f>'11'!$B$24:$D$24</c:f>
              <c:numCache>
                <c:formatCode>0.0%</c:formatCode>
                <c:ptCount val="3"/>
                <c:pt idx="0">
                  <c:v>0.17508971403362389</c:v>
                </c:pt>
                <c:pt idx="1">
                  <c:v>0.59688824646482497</c:v>
                </c:pt>
                <c:pt idx="2">
                  <c:v>8.8425159110564228E-2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282117296"/>
        <c:axId val="282117688"/>
      </c:barChart>
      <c:catAx>
        <c:axId val="282117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s-PE"/>
          </a:p>
        </c:txPr>
        <c:crossAx val="282117688"/>
        <c:crosses val="autoZero"/>
        <c:auto val="1"/>
        <c:lblAlgn val="ctr"/>
        <c:lblOffset val="100"/>
        <c:noMultiLvlLbl val="0"/>
      </c:catAx>
      <c:valAx>
        <c:axId val="2821176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82117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9040099266562598E-2"/>
          <c:y val="0.786007754533115"/>
          <c:w val="0.93611747155822844"/>
          <c:h val="0.180055815595498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361172264583753"/>
          <c:y val="4.2450548301856524E-2"/>
          <c:w val="0.73112455804692589"/>
          <c:h val="0.7269706535135804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'10'!$A$19</c:f>
              <c:strCache>
                <c:ptCount val="1"/>
                <c:pt idx="0">
                  <c:v>Cuotas ordinarias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'10'!$B$18:$E$18</c:f>
              <c:strCache>
                <c:ptCount val="4"/>
                <c:pt idx="0">
                  <c:v>de 1 a 10</c:v>
                </c:pt>
                <c:pt idx="1">
                  <c:v>de 11 a 100</c:v>
                </c:pt>
                <c:pt idx="2">
                  <c:v>de 101 a 250</c:v>
                </c:pt>
                <c:pt idx="3">
                  <c:v>mayor a 250</c:v>
                </c:pt>
              </c:strCache>
            </c:strRef>
          </c:cat>
          <c:val>
            <c:numRef>
              <c:f>'10'!$B$19:$E$19</c:f>
              <c:numCache>
                <c:formatCode>0.0%</c:formatCode>
                <c:ptCount val="4"/>
                <c:pt idx="0">
                  <c:v>7.8480954169363196E-2</c:v>
                </c:pt>
                <c:pt idx="1">
                  <c:v>0.27439713444580921</c:v>
                </c:pt>
                <c:pt idx="2">
                  <c:v>0.38118192483165991</c:v>
                </c:pt>
                <c:pt idx="3">
                  <c:v>0.24266672722796848</c:v>
                </c:pt>
              </c:numCache>
            </c:numRef>
          </c:val>
        </c:ser>
        <c:ser>
          <c:idx val="1"/>
          <c:order val="1"/>
          <c:tx>
            <c:strRef>
              <c:f>'10'!$A$20</c:f>
              <c:strCache>
                <c:ptCount val="1"/>
                <c:pt idx="0">
                  <c:v>Alquiler de puestos fijos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'10'!$B$18:$E$18</c:f>
              <c:strCache>
                <c:ptCount val="4"/>
                <c:pt idx="0">
                  <c:v>de 1 a 10</c:v>
                </c:pt>
                <c:pt idx="1">
                  <c:v>de 11 a 100</c:v>
                </c:pt>
                <c:pt idx="2">
                  <c:v>de 101 a 250</c:v>
                </c:pt>
                <c:pt idx="3">
                  <c:v>mayor a 250</c:v>
                </c:pt>
              </c:strCache>
            </c:strRef>
          </c:cat>
          <c:val>
            <c:numRef>
              <c:f>'10'!$B$20:$E$20</c:f>
              <c:numCache>
                <c:formatCode>0.0%</c:formatCode>
                <c:ptCount val="4"/>
                <c:pt idx="0">
                  <c:v>0.52690088515870848</c:v>
                </c:pt>
                <c:pt idx="1">
                  <c:v>0.27243556026523935</c:v>
                </c:pt>
                <c:pt idx="2">
                  <c:v>0.2511237637129865</c:v>
                </c:pt>
                <c:pt idx="3">
                  <c:v>0.39348622061651323</c:v>
                </c:pt>
              </c:numCache>
            </c:numRef>
          </c:val>
        </c:ser>
        <c:ser>
          <c:idx val="2"/>
          <c:order val="2"/>
          <c:tx>
            <c:strRef>
              <c:f>'10'!$A$21</c:f>
              <c:strCache>
                <c:ptCount val="1"/>
                <c:pt idx="0">
                  <c:v>Alquiler de servicios higiénicos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'10'!$B$18:$E$18</c:f>
              <c:strCache>
                <c:ptCount val="4"/>
                <c:pt idx="0">
                  <c:v>de 1 a 10</c:v>
                </c:pt>
                <c:pt idx="1">
                  <c:v>de 11 a 100</c:v>
                </c:pt>
                <c:pt idx="2">
                  <c:v>de 101 a 250</c:v>
                </c:pt>
                <c:pt idx="3">
                  <c:v>mayor a 250</c:v>
                </c:pt>
              </c:strCache>
            </c:strRef>
          </c:cat>
          <c:val>
            <c:numRef>
              <c:f>'10'!$B$21:$E$21</c:f>
              <c:numCache>
                <c:formatCode>0.0%</c:formatCode>
                <c:ptCount val="4"/>
                <c:pt idx="0">
                  <c:v>8.5291297709665578E-2</c:v>
                </c:pt>
                <c:pt idx="1">
                  <c:v>0.10691750063497492</c:v>
                </c:pt>
                <c:pt idx="2">
                  <c:v>0.15419561308505994</c:v>
                </c:pt>
                <c:pt idx="3">
                  <c:v>0.15305650006204105</c:v>
                </c:pt>
              </c:numCache>
            </c:numRef>
          </c:val>
        </c:ser>
        <c:ser>
          <c:idx val="3"/>
          <c:order val="3"/>
          <c:tx>
            <c:strRef>
              <c:f>'10'!$A$22</c:f>
              <c:strCache>
                <c:ptCount val="1"/>
                <c:pt idx="0">
                  <c:v>Cuotas extraordinarias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'10'!$B$18:$E$18</c:f>
              <c:strCache>
                <c:ptCount val="4"/>
                <c:pt idx="0">
                  <c:v>de 1 a 10</c:v>
                </c:pt>
                <c:pt idx="1">
                  <c:v>de 11 a 100</c:v>
                </c:pt>
                <c:pt idx="2">
                  <c:v>de 101 a 250</c:v>
                </c:pt>
                <c:pt idx="3">
                  <c:v>mayor a 250</c:v>
                </c:pt>
              </c:strCache>
            </c:strRef>
          </c:cat>
          <c:val>
            <c:numRef>
              <c:f>'10'!$B$22:$E$22</c:f>
              <c:numCache>
                <c:formatCode>0.0%</c:formatCode>
                <c:ptCount val="4"/>
                <c:pt idx="0">
                  <c:v>1.9350819751574041E-2</c:v>
                </c:pt>
                <c:pt idx="1">
                  <c:v>7.183475036748023E-2</c:v>
                </c:pt>
                <c:pt idx="2">
                  <c:v>0.10659329810079279</c:v>
                </c:pt>
                <c:pt idx="3">
                  <c:v>3.2104327321708918E-2</c:v>
                </c:pt>
              </c:numCache>
            </c:numRef>
          </c:val>
        </c:ser>
        <c:ser>
          <c:idx val="4"/>
          <c:order val="4"/>
          <c:tx>
            <c:strRef>
              <c:f>'10'!$A$23</c:f>
              <c:strCache>
                <c:ptCount val="1"/>
                <c:pt idx="0">
                  <c:v>Otros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'10'!$B$18:$E$18</c:f>
              <c:strCache>
                <c:ptCount val="4"/>
                <c:pt idx="0">
                  <c:v>de 1 a 10</c:v>
                </c:pt>
                <c:pt idx="1">
                  <c:v>de 11 a 100</c:v>
                </c:pt>
                <c:pt idx="2">
                  <c:v>de 101 a 250</c:v>
                </c:pt>
                <c:pt idx="3">
                  <c:v>mayor a 250</c:v>
                </c:pt>
              </c:strCache>
            </c:strRef>
          </c:cat>
          <c:val>
            <c:numRef>
              <c:f>'10'!$B$23:$E$23</c:f>
              <c:numCache>
                <c:formatCode>0.0%</c:formatCode>
                <c:ptCount val="4"/>
                <c:pt idx="0">
                  <c:v>0.28286479586014962</c:v>
                </c:pt>
                <c:pt idx="1">
                  <c:v>0.23250416546758521</c:v>
                </c:pt>
                <c:pt idx="2">
                  <c:v>0.10242930336934841</c:v>
                </c:pt>
                <c:pt idx="3">
                  <c:v>0.16121167879919696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282118472"/>
        <c:axId val="282118864"/>
        <c:extLst>
          <c:ext xmlns:c15="http://schemas.microsoft.com/office/drawing/2012/chart" uri="{02D57815-91ED-43cb-92C2-25804820EDAC}">
            <c15:filteredBarSeries>
              <c15:ser>
                <c:idx val="5"/>
                <c:order val="5"/>
                <c:tx>
                  <c:strRef>
                    <c:extLst>
                      <c:ext uri="{02D57815-91ED-43cb-92C2-25804820EDAC}">
                        <c15:formulaRef>
                          <c15:sqref>'10'!$A$24</c15:sqref>
                        </c15:formulaRef>
                      </c:ext>
                    </c:extLst>
                    <c:strCache>
                      <c:ptCount val="1"/>
                      <c:pt idx="0">
                        <c:v>Ingresos financieros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P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'10'!$B$18:$E$18</c15:sqref>
                        </c15:formulaRef>
                      </c:ext>
                    </c:extLst>
                    <c:strCache>
                      <c:ptCount val="4"/>
                      <c:pt idx="0">
                        <c:v>de 1 a 10</c:v>
                      </c:pt>
                      <c:pt idx="1">
                        <c:v>de 11 a 100</c:v>
                      </c:pt>
                      <c:pt idx="2">
                        <c:v>de 101 a 250</c:v>
                      </c:pt>
                      <c:pt idx="3">
                        <c:v>mayor a 250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'10'!$B$24:$E$24</c15:sqref>
                        </c15:formulaRef>
                      </c:ext>
                    </c:extLst>
                    <c:numCache>
                      <c:formatCode>0.0%</c:formatCode>
                      <c:ptCount val="4"/>
                      <c:pt idx="0">
                        <c:v>7.1112473505391335E-3</c:v>
                      </c:pt>
                      <c:pt idx="1">
                        <c:v>4.1910888818911078E-2</c:v>
                      </c:pt>
                      <c:pt idx="2">
                        <c:v>4.4760969001524471E-3</c:v>
                      </c:pt>
                      <c:pt idx="3">
                        <c:v>1.7474545972571372E-2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28211847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s-PE" b="1" dirty="0" smtClean="0">
                    <a:solidFill>
                      <a:schemeClr val="bg2">
                        <a:lumMod val="25000"/>
                      </a:schemeClr>
                    </a:solidFill>
                    <a:latin typeface="+mj-lt"/>
                  </a:rPr>
                  <a:t>Número de puestos</a:t>
                </a:r>
                <a:endParaRPr lang="es-PE" b="1" dirty="0">
                  <a:solidFill>
                    <a:schemeClr val="bg2">
                      <a:lumMod val="25000"/>
                    </a:schemeClr>
                  </a:solidFill>
                  <a:latin typeface="+mj-lt"/>
                </a:endParaRPr>
              </a:p>
            </c:rich>
          </c:tx>
          <c:layout>
            <c:manualLayout>
              <c:xMode val="edge"/>
              <c:yMode val="edge"/>
              <c:x val="3.4865921502653496E-2"/>
              <c:y val="0.273306779203667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bg2">
                      <a:lumMod val="25000"/>
                    </a:schemeClr>
                  </a:solidFill>
                  <a:latin typeface="+mj-lt"/>
                  <a:ea typeface="+mn-ea"/>
                  <a:cs typeface="+mn-cs"/>
                </a:defRPr>
              </a:pPr>
              <a:endParaRPr lang="es-P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s-PE"/>
          </a:p>
        </c:txPr>
        <c:crossAx val="282118864"/>
        <c:crosses val="autoZero"/>
        <c:auto val="1"/>
        <c:lblAlgn val="ctr"/>
        <c:lblOffset val="100"/>
        <c:noMultiLvlLbl val="0"/>
      </c:catAx>
      <c:valAx>
        <c:axId val="28211886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82118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522514617556403"/>
          <c:y val="0.80607726546755765"/>
          <c:w val="0.80929576390160551"/>
          <c:h val="0.155331326985300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ysClr val="windowText" lastClr="000000"/>
              </a:solidFill>
              <a:latin typeface="+mj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837856769202532"/>
          <c:y val="4.9801915288261112E-2"/>
          <c:w val="0.47594546176607916"/>
          <c:h val="0.9003961694234777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5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'12'!$A$5:$A$11</c:f>
              <c:strCache>
                <c:ptCount val="7"/>
                <c:pt idx="0">
                  <c:v>Cuotas ordinarias</c:v>
                </c:pt>
                <c:pt idx="1">
                  <c:v>Cuotas extraordinarias</c:v>
                </c:pt>
                <c:pt idx="2">
                  <c:v>Recursos propios</c:v>
                </c:pt>
                <c:pt idx="3">
                  <c:v>Municipalidad</c:v>
                </c:pt>
                <c:pt idx="4">
                  <c:v>Entidad financiera</c:v>
                </c:pt>
                <c:pt idx="5">
                  <c:v>Cuotas ordinaria/extraordinarias</c:v>
                </c:pt>
                <c:pt idx="6">
                  <c:v>Otro</c:v>
                </c:pt>
              </c:strCache>
            </c:strRef>
          </c:cat>
          <c:val>
            <c:numRef>
              <c:f>'12'!$C$5:$C$11</c:f>
              <c:numCache>
                <c:formatCode>0.0%</c:formatCode>
                <c:ptCount val="7"/>
                <c:pt idx="0">
                  <c:v>0.28537735849056606</c:v>
                </c:pt>
                <c:pt idx="1">
                  <c:v>0.26886792452830188</c:v>
                </c:pt>
                <c:pt idx="2">
                  <c:v>0.18396226415094338</c:v>
                </c:pt>
                <c:pt idx="3">
                  <c:v>0.17216981132075471</c:v>
                </c:pt>
                <c:pt idx="4">
                  <c:v>2.8301886792452831E-2</c:v>
                </c:pt>
                <c:pt idx="5">
                  <c:v>2.1226415094339621E-2</c:v>
                </c:pt>
                <c:pt idx="6">
                  <c:v>4.0094339622641507E-2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333876112"/>
        <c:axId val="333876504"/>
      </c:barChart>
      <c:catAx>
        <c:axId val="3338761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s-PE"/>
          </a:p>
        </c:txPr>
        <c:crossAx val="333876504"/>
        <c:crosses val="autoZero"/>
        <c:auto val="1"/>
        <c:lblAlgn val="ctr"/>
        <c:lblOffset val="100"/>
        <c:noMultiLvlLbl val="0"/>
      </c:catAx>
      <c:valAx>
        <c:axId val="333876504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333876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349584426946632"/>
          <c:y val="5.0925925925925923E-2"/>
          <c:w val="0.74650415573053364"/>
          <c:h val="0.82087160979877516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'13'!$A$18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'13'!$B$16:$D$16</c:f>
              <c:strCache>
                <c:ptCount val="3"/>
                <c:pt idx="0">
                  <c:v>Minorista</c:v>
                </c:pt>
                <c:pt idx="1">
                  <c:v>Mayorista</c:v>
                </c:pt>
                <c:pt idx="2">
                  <c:v>Nacional</c:v>
                </c:pt>
              </c:strCache>
            </c:strRef>
          </c:cat>
          <c:val>
            <c:numRef>
              <c:f>'13'!$B$18:$D$18</c:f>
              <c:numCache>
                <c:formatCode>0.0%</c:formatCode>
                <c:ptCount val="3"/>
                <c:pt idx="0">
                  <c:v>0.96114195083267251</c:v>
                </c:pt>
                <c:pt idx="1">
                  <c:v>0.88095238095238093</c:v>
                </c:pt>
                <c:pt idx="2">
                  <c:v>0.95982839313572543</c:v>
                </c:pt>
              </c:numCache>
            </c:numRef>
          </c:val>
        </c:ser>
        <c:ser>
          <c:idx val="0"/>
          <c:order val="1"/>
          <c:tx>
            <c:strRef>
              <c:f>'13'!$A$17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1.0185067526415994E-16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'13'!$B$16:$D$16</c:f>
              <c:strCache>
                <c:ptCount val="3"/>
                <c:pt idx="0">
                  <c:v>Minorista</c:v>
                </c:pt>
                <c:pt idx="1">
                  <c:v>Mayorista</c:v>
                </c:pt>
                <c:pt idx="2">
                  <c:v>Nacional</c:v>
                </c:pt>
              </c:strCache>
            </c:strRef>
          </c:cat>
          <c:val>
            <c:numRef>
              <c:f>'13'!$B$17:$D$17</c:f>
              <c:numCache>
                <c:formatCode>0.0%</c:formatCode>
                <c:ptCount val="3"/>
                <c:pt idx="0">
                  <c:v>3.8858049167327519E-2</c:v>
                </c:pt>
                <c:pt idx="1">
                  <c:v>0.11904761904761904</c:v>
                </c:pt>
                <c:pt idx="2">
                  <c:v>4.0171606864274574E-2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333877288"/>
        <c:axId val="333877680"/>
      </c:barChart>
      <c:catAx>
        <c:axId val="333877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s-PE"/>
          </a:p>
        </c:txPr>
        <c:crossAx val="333877680"/>
        <c:crosses val="autoZero"/>
        <c:auto val="1"/>
        <c:lblAlgn val="ctr"/>
        <c:lblOffset val="100"/>
        <c:noMultiLvlLbl val="0"/>
      </c:catAx>
      <c:valAx>
        <c:axId val="333877680"/>
        <c:scaling>
          <c:orientation val="minMax"/>
          <c:max val="1"/>
          <c:min val="0.30000000000000004"/>
        </c:scaling>
        <c:delete val="1"/>
        <c:axPos val="b"/>
        <c:numFmt formatCode="0%" sourceLinked="1"/>
        <c:majorTickMark val="out"/>
        <c:minorTickMark val="none"/>
        <c:tickLblPos val="nextTo"/>
        <c:crossAx val="333877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617891513560804"/>
          <c:y val="0.88568642461358993"/>
          <c:w val="0.41986439195100617"/>
          <c:h val="8.65357976086322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'14'!$H$40</c:f>
              <c:strCache>
                <c:ptCount val="1"/>
                <c:pt idx="0">
                  <c:v>Nacional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57.6%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'14'!$G$41:$G$47</c:f>
              <c:strCache>
                <c:ptCount val="7"/>
                <c:pt idx="0">
                  <c:v>Trámites engorrosos</c:v>
                </c:pt>
                <c:pt idx="1">
                  <c:v>Intereses elevados</c:v>
                </c:pt>
                <c:pt idx="2">
                  <c:v>Falta de garantía</c:v>
                </c:pt>
                <c:pt idx="3">
                  <c:v>Tener deudas pendientes</c:v>
                </c:pt>
                <c:pt idx="4">
                  <c:v>Se encarga la municipalidad</c:v>
                </c:pt>
                <c:pt idx="5">
                  <c:v>Otro</c:v>
                </c:pt>
                <c:pt idx="6">
                  <c:v>No necesitó</c:v>
                </c:pt>
              </c:strCache>
            </c:strRef>
          </c:cat>
          <c:val>
            <c:numRef>
              <c:f>'14'!$H$41:$H$47</c:f>
              <c:numCache>
                <c:formatCode>0.0%</c:formatCode>
                <c:ptCount val="7"/>
                <c:pt idx="0">
                  <c:v>0.14303128809427063</c:v>
                </c:pt>
                <c:pt idx="1">
                  <c:v>0.14140593254774481</c:v>
                </c:pt>
                <c:pt idx="2">
                  <c:v>0.10036570499796831</c:v>
                </c:pt>
                <c:pt idx="3">
                  <c:v>3.9008533116619261E-2</c:v>
                </c:pt>
                <c:pt idx="4">
                  <c:v>3.1694433157253149E-2</c:v>
                </c:pt>
                <c:pt idx="5">
                  <c:v>3.0475416497358798E-2</c:v>
                </c:pt>
                <c:pt idx="6">
                  <c:v>0.16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333878464"/>
        <c:axId val="333878856"/>
      </c:barChart>
      <c:catAx>
        <c:axId val="3338784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s-PE"/>
          </a:p>
        </c:txPr>
        <c:crossAx val="333878856"/>
        <c:crosses val="autoZero"/>
        <c:auto val="1"/>
        <c:lblAlgn val="ctr"/>
        <c:lblOffset val="100"/>
        <c:noMultiLvlLbl val="0"/>
      </c:catAx>
      <c:valAx>
        <c:axId val="333878856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333878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269913041560289"/>
          <c:y val="5.0925925925925923E-2"/>
          <c:w val="0.47871029610584404"/>
          <c:h val="0.898148148148148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'14'!$B$40</c:f>
              <c:strCache>
                <c:ptCount val="1"/>
                <c:pt idx="0">
                  <c:v>Mayoristas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56.8%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+mj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'14'!$A$41:$A$48</c:f>
              <c:strCache>
                <c:ptCount val="7"/>
                <c:pt idx="0">
                  <c:v>Intereses elevados</c:v>
                </c:pt>
                <c:pt idx="1">
                  <c:v>Falta de garantía</c:v>
                </c:pt>
                <c:pt idx="2">
                  <c:v>Trámites engorrosos</c:v>
                </c:pt>
                <c:pt idx="3">
                  <c:v>Tener deudas pendientes</c:v>
                </c:pt>
                <c:pt idx="4">
                  <c:v>Falta regularizar documentos de licencia y/o Título de propiedad</c:v>
                </c:pt>
                <c:pt idx="5">
                  <c:v>Otro</c:v>
                </c:pt>
                <c:pt idx="6">
                  <c:v>No necesitó</c:v>
                </c:pt>
              </c:strCache>
            </c:strRef>
          </c:cat>
          <c:val>
            <c:numRef>
              <c:f>'14'!$B$41:$B$48</c:f>
              <c:numCache>
                <c:formatCode>0.0%</c:formatCode>
                <c:ptCount val="7"/>
                <c:pt idx="0">
                  <c:v>0.13513513513513514</c:v>
                </c:pt>
                <c:pt idx="1">
                  <c:v>0.13513513513513514</c:v>
                </c:pt>
                <c:pt idx="2">
                  <c:v>0.10810810810810811</c:v>
                </c:pt>
                <c:pt idx="3">
                  <c:v>8.1081081081081086E-2</c:v>
                </c:pt>
                <c:pt idx="4">
                  <c:v>5.4054054054054057E-2</c:v>
                </c:pt>
                <c:pt idx="5">
                  <c:v>8.1081081081081086E-2</c:v>
                </c:pt>
                <c:pt idx="6">
                  <c:v>0.16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333879640"/>
        <c:axId val="286388176"/>
      </c:barChart>
      <c:catAx>
        <c:axId val="3338796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s-PE"/>
          </a:p>
        </c:txPr>
        <c:crossAx val="286388176"/>
        <c:crosses val="autoZero"/>
        <c:auto val="1"/>
        <c:lblAlgn val="ctr"/>
        <c:lblOffset val="100"/>
        <c:noMultiLvlLbl val="0"/>
      </c:catAx>
      <c:valAx>
        <c:axId val="286388176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333879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'14'!$E$40</c:f>
              <c:strCache>
                <c:ptCount val="1"/>
                <c:pt idx="0">
                  <c:v>Minoristas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57.6%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+mj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'14'!$D$41:$D$48</c:f>
              <c:strCache>
                <c:ptCount val="7"/>
                <c:pt idx="0">
                  <c:v>Trámites engorrosos</c:v>
                </c:pt>
                <c:pt idx="1">
                  <c:v>Intereses elevados</c:v>
                </c:pt>
                <c:pt idx="2">
                  <c:v>Falta de garantía</c:v>
                </c:pt>
                <c:pt idx="3">
                  <c:v>Tener deudas pendientes</c:v>
                </c:pt>
                <c:pt idx="4">
                  <c:v>Se encarga la municipalidad</c:v>
                </c:pt>
                <c:pt idx="5">
                  <c:v>Otro</c:v>
                </c:pt>
                <c:pt idx="6">
                  <c:v>No necesitó</c:v>
                </c:pt>
              </c:strCache>
            </c:strRef>
          </c:cat>
          <c:val>
            <c:numRef>
              <c:f>'14'!$E$41:$E$48</c:f>
              <c:numCache>
                <c:formatCode>0.0%</c:formatCode>
                <c:ptCount val="7"/>
                <c:pt idx="0">
                  <c:v>0.14356435643564355</c:v>
                </c:pt>
                <c:pt idx="1">
                  <c:v>0.14150165016501651</c:v>
                </c:pt>
                <c:pt idx="2">
                  <c:v>9.9834983498349836E-2</c:v>
                </c:pt>
                <c:pt idx="3">
                  <c:v>3.8366336633663366E-2</c:v>
                </c:pt>
                <c:pt idx="4">
                  <c:v>3.1765676567656768E-2</c:v>
                </c:pt>
                <c:pt idx="5">
                  <c:v>3.0115511551155116E-2</c:v>
                </c:pt>
                <c:pt idx="6">
                  <c:v>0.16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286388960"/>
        <c:axId val="286389352"/>
      </c:barChart>
      <c:catAx>
        <c:axId val="2863889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s-PE"/>
          </a:p>
        </c:txPr>
        <c:crossAx val="286389352"/>
        <c:crosses val="autoZero"/>
        <c:auto val="1"/>
        <c:lblAlgn val="ctr"/>
        <c:lblOffset val="100"/>
        <c:noMultiLvlLbl val="0"/>
      </c:catAx>
      <c:valAx>
        <c:axId val="286389352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286388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705366345823146"/>
          <c:y val="5.4120541205412057E-2"/>
          <c:w val="0.44931763827838489"/>
          <c:h val="0.8917589175891759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+mj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'2'!$A$4:$A$11</c:f>
              <c:strCache>
                <c:ptCount val="8"/>
                <c:pt idx="0">
                  <c:v>Comprado por comerciantes</c:v>
                </c:pt>
                <c:pt idx="1">
                  <c:v>Creado por la Municipalidad</c:v>
                </c:pt>
                <c:pt idx="2">
                  <c:v>Persona Natural</c:v>
                </c:pt>
                <c:pt idx="3">
                  <c:v>Ocupado informalmente</c:v>
                </c:pt>
                <c:pt idx="4">
                  <c:v>Ambulantes reubicados</c:v>
                </c:pt>
                <c:pt idx="5">
                  <c:v>Comprado por una cooperativa</c:v>
                </c:pt>
                <c:pt idx="6">
                  <c:v>Otro</c:v>
                </c:pt>
                <c:pt idx="7">
                  <c:v>No sabe</c:v>
                </c:pt>
              </c:strCache>
            </c:strRef>
          </c:cat>
          <c:val>
            <c:numRef>
              <c:f>'2'!$G$4:$G$11</c:f>
              <c:numCache>
                <c:formatCode>0.0%</c:formatCode>
                <c:ptCount val="8"/>
                <c:pt idx="0">
                  <c:v>0.32437694704049846</c:v>
                </c:pt>
                <c:pt idx="1">
                  <c:v>0.29750778816199375</c:v>
                </c:pt>
                <c:pt idx="2">
                  <c:v>0.14719626168224298</c:v>
                </c:pt>
                <c:pt idx="3">
                  <c:v>0.13940809968847351</c:v>
                </c:pt>
                <c:pt idx="4">
                  <c:v>3.3878504672897193E-2</c:v>
                </c:pt>
                <c:pt idx="5">
                  <c:v>2.8426791277258567E-2</c:v>
                </c:pt>
                <c:pt idx="6">
                  <c:v>2.1806853582554516E-2</c:v>
                </c:pt>
                <c:pt idx="7">
                  <c:v>7.3987538940809968E-3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212381800"/>
        <c:axId val="174030256"/>
      </c:barChart>
      <c:catAx>
        <c:axId val="2123818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s-PE"/>
          </a:p>
        </c:txPr>
        <c:crossAx val="174030256"/>
        <c:crosses val="autoZero"/>
        <c:auto val="1"/>
        <c:lblAlgn val="ctr"/>
        <c:lblOffset val="100"/>
        <c:noMultiLvlLbl val="0"/>
      </c:catAx>
      <c:valAx>
        <c:axId val="174030256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212381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+mj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('3'!$G$3,'3'!$G$12,'3'!$G$21)</c:f>
              <c:strCache>
                <c:ptCount val="3"/>
                <c:pt idx="0">
                  <c:v>Licencia de funcionamiento</c:v>
                </c:pt>
                <c:pt idx="1">
                  <c:v>Certificado de Defensa Civil</c:v>
                </c:pt>
                <c:pt idx="2">
                  <c:v>Reglamento Interno</c:v>
                </c:pt>
              </c:strCache>
            </c:strRef>
          </c:cat>
          <c:val>
            <c:numRef>
              <c:f>('3'!$J$4,'3'!$J$13,'3'!$J$22)</c:f>
              <c:numCache>
                <c:formatCode>0.0%</c:formatCode>
                <c:ptCount val="3"/>
                <c:pt idx="0">
                  <c:v>0.56316998468606427</c:v>
                </c:pt>
                <c:pt idx="1">
                  <c:v>0.48430321592649311</c:v>
                </c:pt>
                <c:pt idx="2">
                  <c:v>0.78292496171516079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27"/>
        <c:axId val="281371568"/>
        <c:axId val="281371960"/>
      </c:barChart>
      <c:catAx>
        <c:axId val="281371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s-PE"/>
          </a:p>
        </c:txPr>
        <c:crossAx val="281371960"/>
        <c:crosses val="autoZero"/>
        <c:auto val="1"/>
        <c:lblAlgn val="ctr"/>
        <c:lblOffset val="100"/>
        <c:noMultiLvlLbl val="0"/>
      </c:catAx>
      <c:valAx>
        <c:axId val="281371960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281371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5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+mj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('3'!$G$3,'3'!$G$12,'3'!$G$21)</c:f>
              <c:strCache>
                <c:ptCount val="3"/>
                <c:pt idx="0">
                  <c:v>Licencia de funcionamiento</c:v>
                </c:pt>
                <c:pt idx="1">
                  <c:v>Certificado de Defensa Civil</c:v>
                </c:pt>
                <c:pt idx="2">
                  <c:v>Reglamento Interno</c:v>
                </c:pt>
              </c:strCache>
            </c:strRef>
          </c:cat>
          <c:val>
            <c:numRef>
              <c:f>('3'!$I$4,'3'!$I$13,'3'!$I$22)</c:f>
              <c:numCache>
                <c:formatCode>0.0%</c:formatCode>
                <c:ptCount val="3"/>
                <c:pt idx="0">
                  <c:v>0.57977332170880558</c:v>
                </c:pt>
                <c:pt idx="1">
                  <c:v>0.50348735832606806</c:v>
                </c:pt>
                <c:pt idx="2">
                  <c:v>0.80775937227550132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27"/>
        <c:axId val="281372744"/>
        <c:axId val="281373136"/>
      </c:barChart>
      <c:catAx>
        <c:axId val="281372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s-PE"/>
          </a:p>
        </c:txPr>
        <c:crossAx val="281373136"/>
        <c:crosses val="autoZero"/>
        <c:auto val="1"/>
        <c:lblAlgn val="ctr"/>
        <c:lblOffset val="100"/>
        <c:noMultiLvlLbl val="0"/>
      </c:catAx>
      <c:valAx>
        <c:axId val="28137313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281372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+mj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('3'!$G$3,'3'!$G$12,'3'!$G$21)</c:f>
              <c:strCache>
                <c:ptCount val="3"/>
                <c:pt idx="0">
                  <c:v>Licencia de funcionamiento</c:v>
                </c:pt>
                <c:pt idx="1">
                  <c:v>Certificado de Defensa Civil</c:v>
                </c:pt>
                <c:pt idx="2">
                  <c:v>Reglamento Interno</c:v>
                </c:pt>
              </c:strCache>
            </c:strRef>
          </c:cat>
          <c:val>
            <c:numRef>
              <c:f>('3'!$H$4,'3'!$H$13,'3'!$H$22)</c:f>
              <c:numCache>
                <c:formatCode>0.0%</c:formatCode>
                <c:ptCount val="3"/>
                <c:pt idx="0">
                  <c:v>0.44339622641509435</c:v>
                </c:pt>
                <c:pt idx="1">
                  <c:v>0.34591194968553457</c:v>
                </c:pt>
                <c:pt idx="2">
                  <c:v>0.60377358490566035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27"/>
        <c:axId val="281373920"/>
        <c:axId val="279606248"/>
      </c:barChart>
      <c:catAx>
        <c:axId val="281373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s-PE"/>
          </a:p>
        </c:txPr>
        <c:crossAx val="279606248"/>
        <c:crosses val="autoZero"/>
        <c:auto val="1"/>
        <c:lblAlgn val="ctr"/>
        <c:lblOffset val="100"/>
        <c:noMultiLvlLbl val="0"/>
      </c:catAx>
      <c:valAx>
        <c:axId val="27960624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281373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638888888888891"/>
          <c:y val="8.564814814814814E-2"/>
          <c:w val="0.47499999999999998"/>
          <c:h val="0.7916666666666666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5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explosion val="9"/>
            <c:spPr>
              <a:solidFill>
                <a:schemeClr val="tx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4433103674540682"/>
                  <c:y val="-6.094706911636045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3499759405074366"/>
                  <c:y val="7.668416447944007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tabla_5!$A$2:$A$3</c:f>
              <c:strCache>
                <c:ptCount val="2"/>
                <c:pt idx="0">
                  <c:v>No tiene Título</c:v>
                </c:pt>
                <c:pt idx="1">
                  <c:v>Sí tiene Título</c:v>
                </c:pt>
              </c:strCache>
            </c:strRef>
          </c:cat>
          <c:val>
            <c:numRef>
              <c:f>tabla_5!$C$2:$C$3</c:f>
              <c:numCache>
                <c:formatCode>0.0%</c:formatCode>
                <c:ptCount val="2"/>
                <c:pt idx="0">
                  <c:v>0.29555895865237364</c:v>
                </c:pt>
                <c:pt idx="1">
                  <c:v>0.70444104134762631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16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873622047244093"/>
          <c:y val="0.88568642461358993"/>
          <c:w val="0.78530511811023618"/>
          <c:h val="8.6535797608632253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'4'!$A$25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'4'!$B$24:$C$24</c:f>
              <c:strCache>
                <c:ptCount val="2"/>
                <c:pt idx="0">
                  <c:v>Rural</c:v>
                </c:pt>
                <c:pt idx="1">
                  <c:v>Urbano</c:v>
                </c:pt>
              </c:strCache>
            </c:strRef>
          </c:cat>
          <c:val>
            <c:numRef>
              <c:f>'4'!$B$25:$C$25</c:f>
              <c:numCache>
                <c:formatCode>0.0%</c:formatCode>
                <c:ptCount val="2"/>
                <c:pt idx="0">
                  <c:v>0.65723270440251569</c:v>
                </c:pt>
                <c:pt idx="1">
                  <c:v>0.7109851787271142</c:v>
                </c:pt>
              </c:numCache>
            </c:numRef>
          </c:val>
        </c:ser>
        <c:ser>
          <c:idx val="1"/>
          <c:order val="1"/>
          <c:tx>
            <c:strRef>
              <c:f>'4'!$A$26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'4'!$B$24:$C$24</c:f>
              <c:strCache>
                <c:ptCount val="2"/>
                <c:pt idx="0">
                  <c:v>Rural</c:v>
                </c:pt>
                <c:pt idx="1">
                  <c:v>Urbano</c:v>
                </c:pt>
              </c:strCache>
            </c:strRef>
          </c:cat>
          <c:val>
            <c:numRef>
              <c:f>'4'!$B$26:$C$26</c:f>
              <c:numCache>
                <c:formatCode>0.0%</c:formatCode>
                <c:ptCount val="2"/>
                <c:pt idx="0">
                  <c:v>0.34276729559748426</c:v>
                </c:pt>
                <c:pt idx="1">
                  <c:v>0.2890148212728858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79607424"/>
        <c:axId val="279607816"/>
      </c:barChart>
      <c:catAx>
        <c:axId val="279607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s-PE"/>
          </a:p>
        </c:txPr>
        <c:crossAx val="279607816"/>
        <c:crosses val="autoZero"/>
        <c:auto val="1"/>
        <c:lblAlgn val="ctr"/>
        <c:lblOffset val="100"/>
        <c:noMultiLvlLbl val="0"/>
      </c:catAx>
      <c:valAx>
        <c:axId val="27960781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79607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72092774117521"/>
          <c:y val="0.87350138154269363"/>
          <c:w val="0.58816647919010123"/>
          <c:h val="7.70395847518188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'5'!$G$6</c:f>
              <c:strCache>
                <c:ptCount val="1"/>
                <c:pt idx="0">
                  <c:v>Junta Directiva/Propietarios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'5'!$H$5:$J$5</c:f>
              <c:strCache>
                <c:ptCount val="3"/>
                <c:pt idx="0">
                  <c:v>Mayorista</c:v>
                </c:pt>
                <c:pt idx="1">
                  <c:v>Minorista</c:v>
                </c:pt>
                <c:pt idx="2">
                  <c:v>Nacional</c:v>
                </c:pt>
              </c:strCache>
            </c:strRef>
          </c:cat>
          <c:val>
            <c:numRef>
              <c:f>'5'!$H$6:$J$6</c:f>
              <c:numCache>
                <c:formatCode>0.0%</c:formatCode>
                <c:ptCount val="3"/>
                <c:pt idx="0">
                  <c:v>0.72727272727272729</c:v>
                </c:pt>
                <c:pt idx="1">
                  <c:v>0.60319314641744548</c:v>
                </c:pt>
                <c:pt idx="2">
                  <c:v>0.6052833078101072</c:v>
                </c:pt>
              </c:numCache>
            </c:numRef>
          </c:val>
        </c:ser>
        <c:ser>
          <c:idx val="1"/>
          <c:order val="1"/>
          <c:tx>
            <c:strRef>
              <c:f>'5'!$G$7</c:f>
              <c:strCache>
                <c:ptCount val="1"/>
                <c:pt idx="0">
                  <c:v>Municipalidades</c:v>
                </c:pt>
              </c:strCache>
            </c:strRef>
          </c:tx>
          <c:spPr>
            <a:solidFill>
              <a:srgbClr val="FFCB2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'5'!$H$5:$J$5</c:f>
              <c:strCache>
                <c:ptCount val="3"/>
                <c:pt idx="0">
                  <c:v>Mayorista</c:v>
                </c:pt>
                <c:pt idx="1">
                  <c:v>Minorista</c:v>
                </c:pt>
                <c:pt idx="2">
                  <c:v>Nacional</c:v>
                </c:pt>
              </c:strCache>
            </c:strRef>
          </c:cat>
          <c:val>
            <c:numRef>
              <c:f>'5'!$H$7:$J$7</c:f>
              <c:numCache>
                <c:formatCode>0.0%</c:formatCode>
                <c:ptCount val="3"/>
                <c:pt idx="0">
                  <c:v>0.20454545454545456</c:v>
                </c:pt>
                <c:pt idx="1">
                  <c:v>0.25467289719626168</c:v>
                </c:pt>
                <c:pt idx="2">
                  <c:v>0.25382848392036755</c:v>
                </c:pt>
              </c:numCache>
            </c:numRef>
          </c:val>
        </c:ser>
        <c:ser>
          <c:idx val="2"/>
          <c:order val="2"/>
          <c:tx>
            <c:strRef>
              <c:f>'5'!$G$8</c:f>
              <c:strCache>
                <c:ptCount val="1"/>
                <c:pt idx="0">
                  <c:v>Persona Natural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'5'!$H$5:$J$5</c:f>
              <c:strCache>
                <c:ptCount val="3"/>
                <c:pt idx="0">
                  <c:v>Mayorista</c:v>
                </c:pt>
                <c:pt idx="1">
                  <c:v>Minorista</c:v>
                </c:pt>
                <c:pt idx="2">
                  <c:v>Nacional</c:v>
                </c:pt>
              </c:strCache>
            </c:strRef>
          </c:cat>
          <c:val>
            <c:numRef>
              <c:f>'5'!$H$8:$J$8</c:f>
              <c:numCache>
                <c:formatCode>0.0%</c:formatCode>
                <c:ptCount val="3"/>
                <c:pt idx="0">
                  <c:v>6.8181818181818177E-2</c:v>
                </c:pt>
                <c:pt idx="1">
                  <c:v>0.13707165109034267</c:v>
                </c:pt>
                <c:pt idx="2">
                  <c:v>0.13591117917304749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283394104"/>
        <c:axId val="283394496"/>
        <c:extLst>
          <c:ext xmlns:c15="http://schemas.microsoft.com/office/drawing/2012/chart" uri="{02D57815-91ED-43cb-92C2-25804820EDAC}">
            <c15:filteredBa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'5'!$G$9</c15:sqref>
                        </c15:formulaRef>
                      </c:ext>
                    </c:extLst>
                    <c:strCache>
                      <c:ptCount val="1"/>
                      <c:pt idx="0">
                        <c:v>Otro</c:v>
                      </c:pt>
                    </c:strCache>
                  </c:strRef>
                </c:tx>
                <c:spPr>
                  <a:solidFill>
                    <a:schemeClr val="accent4">
                      <a:tint val="9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'5'!$H$5:$J$5</c15:sqref>
                        </c15:formulaRef>
                      </c:ext>
                    </c:extLst>
                    <c:strCache>
                      <c:ptCount val="3"/>
                      <c:pt idx="0">
                        <c:v>Mayorista</c:v>
                      </c:pt>
                      <c:pt idx="1">
                        <c:v>Minorista</c:v>
                      </c:pt>
                      <c:pt idx="2">
                        <c:v>Nacional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'5'!$H$9:$J$9</c15:sqref>
                        </c15:formulaRef>
                      </c:ext>
                    </c:extLst>
                    <c:numCache>
                      <c:formatCode>0.0%</c:formatCode>
                      <c:ptCount val="3"/>
                      <c:pt idx="0">
                        <c:v>0</c:v>
                      </c:pt>
                      <c:pt idx="1">
                        <c:v>3.5046728971962616E-3</c:v>
                      </c:pt>
                      <c:pt idx="2">
                        <c:v>3.4456355283307809E-3</c:v>
                      </c:pt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'5'!$G$10</c15:sqref>
                        </c15:formulaRef>
                      </c:ext>
                    </c:extLst>
                    <c:strCache>
                      <c:ptCount val="1"/>
                      <c:pt idx="0">
                        <c:v>Sociedad Anónima</c:v>
                      </c:pt>
                    </c:strCache>
                  </c:strRef>
                </c:tx>
                <c:spPr>
                  <a:solidFill>
                    <a:schemeClr val="accent4">
                      <a:tint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'5'!$H$5:$J$5</c15:sqref>
                        </c15:formulaRef>
                      </c:ext>
                    </c:extLst>
                    <c:strCache>
                      <c:ptCount val="3"/>
                      <c:pt idx="0">
                        <c:v>Mayorista</c:v>
                      </c:pt>
                      <c:pt idx="1">
                        <c:v>Minorista</c:v>
                      </c:pt>
                      <c:pt idx="2">
                        <c:v>Nacional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'5'!$H$10:$J$10</c15:sqref>
                        </c15:formulaRef>
                      </c:ext>
                    </c:extLst>
                    <c:numCache>
                      <c:formatCode>0.0%</c:formatCode>
                      <c:ptCount val="3"/>
                      <c:pt idx="0">
                        <c:v>0</c:v>
                      </c:pt>
                      <c:pt idx="1">
                        <c:v>1.1682242990654205E-3</c:v>
                      </c:pt>
                      <c:pt idx="2">
                        <c:v>1.1485451761102604E-3</c:v>
                      </c:pt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'5'!$G$11</c15:sqref>
                        </c15:formulaRef>
                      </c:ext>
                    </c:extLst>
                    <c:strCache>
                      <c:ptCount val="1"/>
                      <c:pt idx="0">
                        <c:v>EIRL</c:v>
                      </c:pt>
                    </c:strCache>
                  </c:strRef>
                </c:tx>
                <c:spPr>
                  <a:solidFill>
                    <a:schemeClr val="accent4">
                      <a:tint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P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'5'!$H$5:$J$5</c15:sqref>
                        </c15:formulaRef>
                      </c:ext>
                    </c:extLst>
                    <c:strCache>
                      <c:ptCount val="3"/>
                      <c:pt idx="0">
                        <c:v>Mayorista</c:v>
                      </c:pt>
                      <c:pt idx="1">
                        <c:v>Minorista</c:v>
                      </c:pt>
                      <c:pt idx="2">
                        <c:v>Nacional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'5'!$H$11:$J$11</c15:sqref>
                        </c15:formulaRef>
                      </c:ext>
                    </c:extLst>
                    <c:numCache>
                      <c:formatCode>0.0%</c:formatCode>
                      <c:ptCount val="3"/>
                      <c:pt idx="0">
                        <c:v>0</c:v>
                      </c:pt>
                      <c:pt idx="1">
                        <c:v>3.8940809968847351E-4</c:v>
                      </c:pt>
                      <c:pt idx="2">
                        <c:v>3.8284839203675346E-4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2833941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s-PE"/>
          </a:p>
        </c:txPr>
        <c:crossAx val="283394496"/>
        <c:crosses val="autoZero"/>
        <c:auto val="1"/>
        <c:lblAlgn val="ctr"/>
        <c:lblOffset val="100"/>
        <c:noMultiLvlLbl val="0"/>
      </c:catAx>
      <c:valAx>
        <c:axId val="28339449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83394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631466822615343"/>
          <c:y val="0.86233608280893881"/>
          <c:w val="0.84395761537765335"/>
          <c:h val="8.27066359371543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ysClr val="windowText" lastClr="000000"/>
              </a:solidFill>
              <a:latin typeface="+mj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0.01677</cdr:x>
      <cdr:y>0.04754</cdr:y>
    </cdr:from>
    <cdr:to>
      <cdr:x>0.98323</cdr:x>
      <cdr:y>0.15865</cdr:y>
    </cdr:to>
    <cdr:sp macro="" textlink="">
      <cdr:nvSpPr>
        <cdr:cNvPr id="2" name="Rectángulo 1"/>
        <cdr:cNvSpPr/>
      </cdr:nvSpPr>
      <cdr:spPr>
        <a:xfrm xmlns:a="http://schemas.openxmlformats.org/drawingml/2006/main">
          <a:off x="74460" y="144778"/>
          <a:ext cx="4290799" cy="3383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C00000"/>
          </a:solidFill>
          <a:prstDash val="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PE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0.04114</cdr:x>
      <cdr:y>0.05456</cdr:y>
    </cdr:from>
    <cdr:to>
      <cdr:x>0.93513</cdr:x>
      <cdr:y>0.22606</cdr:y>
    </cdr:to>
    <cdr:sp macro="" textlink="">
      <cdr:nvSpPr>
        <cdr:cNvPr id="2" name="Rectángulo 1"/>
        <cdr:cNvSpPr/>
      </cdr:nvSpPr>
      <cdr:spPr>
        <a:xfrm xmlns:a="http://schemas.openxmlformats.org/drawingml/2006/main">
          <a:off x="237744" y="161149"/>
          <a:ext cx="5166360" cy="5066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C00000"/>
          </a:solidFill>
          <a:prstDash val="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PE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55F539-AE61-493C-B16E-B454742A2E40}" type="datetimeFigureOut">
              <a:rPr lang="es-PE" smtClean="0"/>
              <a:t>08/06/2017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1038" y="4784725"/>
            <a:ext cx="5446712" cy="39131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8D42D-E78F-4401-A7B2-97043A5C67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56765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8D42D-E78F-4401-A7B2-97043A5C67F9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81597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8D42D-E78F-4401-A7B2-97043A5C67F9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51008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35352-01B2-4150-9347-70749D0A3EF0}" type="datetime1">
              <a:rPr lang="es-PE" smtClean="0"/>
              <a:t>08/06/2017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44EB-E99F-4C4A-98E9-FAE1603430C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92477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499F-B912-4427-803F-A553314C3E78}" type="datetime1">
              <a:rPr lang="es-PE" smtClean="0"/>
              <a:t>08/06/2017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44EB-E99F-4C4A-98E9-FAE1603430C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01896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97EF-109D-40FC-AA33-5FFBB001CA8D}" type="datetime1">
              <a:rPr lang="es-PE" smtClean="0"/>
              <a:t>08/06/2017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44EB-E99F-4C4A-98E9-FAE1603430C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90583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0DC1-8949-4997-9250-6811AAAB4193}" type="datetime1">
              <a:rPr lang="es-PE" smtClean="0"/>
              <a:t>08/06/2017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44EB-E99F-4C4A-98E9-FAE1603430C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6971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171A-346A-40A9-AC4A-0AA79ABCF139}" type="datetime1">
              <a:rPr lang="es-PE" smtClean="0"/>
              <a:t>08/06/2017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44EB-E99F-4C4A-98E9-FAE1603430C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72028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D94D8-8B77-4CF4-994D-BDCC1D78E4DD}" type="datetime1">
              <a:rPr lang="es-PE" smtClean="0"/>
              <a:t>08/06/2017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44EB-E99F-4C4A-98E9-FAE1603430C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60380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EDD4B-DE09-41F9-89E0-7E69022D8492}" type="datetime1">
              <a:rPr lang="es-PE" smtClean="0"/>
              <a:t>08/06/2017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44EB-E99F-4C4A-98E9-FAE1603430C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30964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E8352-2025-4C5A-9515-B06AB5F4C0AC}" type="datetime1">
              <a:rPr lang="es-PE" smtClean="0"/>
              <a:t>08/06/2017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44EB-E99F-4C4A-98E9-FAE1603430C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62414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0D461-BCF2-4560-933E-9580689E33B8}" type="datetime1">
              <a:rPr lang="es-PE" smtClean="0"/>
              <a:t>08/06/2017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44EB-E99F-4C4A-98E9-FAE1603430C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74445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753C8-0EB8-4DD7-9419-4EA766B56B5A}" type="datetime1">
              <a:rPr lang="es-PE" smtClean="0"/>
              <a:t>08/06/2017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44EB-E99F-4C4A-98E9-FAE1603430C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36379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C64F-9297-4DA4-B903-F4312927F523}" type="datetime1">
              <a:rPr lang="es-PE" smtClean="0"/>
              <a:t>08/06/2017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44EB-E99F-4C4A-98E9-FAE1603430C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05122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9C5D7-A453-418E-8DEC-B39DA21093F9}" type="datetime1">
              <a:rPr lang="es-PE" smtClean="0"/>
              <a:t>08/06/2017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244EB-E99F-4C4A-98E9-FAE1603430C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96913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0996" y="327966"/>
            <a:ext cx="3192780" cy="836485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412331" y="1606706"/>
            <a:ext cx="915813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CENSO </a:t>
            </a:r>
            <a:r>
              <a:rPr lang="es-PE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NACIONAL DE MERCADOS DE </a:t>
            </a:r>
            <a:r>
              <a:rPr lang="es-PE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ABASTOS</a:t>
            </a:r>
          </a:p>
          <a:p>
            <a:pPr algn="ctr"/>
            <a:r>
              <a:rPr lang="es-PE" sz="4000" b="1" dirty="0" smtClean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Principales Resultados </a:t>
            </a:r>
            <a:endParaRPr lang="es-PE" sz="4000" b="1" dirty="0" smtClean="0">
              <a:solidFill>
                <a:schemeClr val="bg2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547851" y="3114761"/>
            <a:ext cx="7065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CENAMA 2016</a:t>
            </a:r>
          </a:p>
        </p:txBody>
      </p:sp>
      <p:cxnSp>
        <p:nvCxnSpPr>
          <p:cNvPr id="19" name="Conector recto 18"/>
          <p:cNvCxnSpPr/>
          <p:nvPr/>
        </p:nvCxnSpPr>
        <p:spPr>
          <a:xfrm>
            <a:off x="2972508" y="4026615"/>
            <a:ext cx="664116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2760179" y="4667825"/>
            <a:ext cx="70658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Juan </a:t>
            </a:r>
            <a:r>
              <a:rPr lang="pt-BR" sz="3200" b="1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Carlos Mathews Salazar</a:t>
            </a:r>
          </a:p>
          <a:p>
            <a:pPr algn="ctr"/>
            <a:r>
              <a:rPr lang="es-PE" sz="2800" dirty="0" smtClean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Viceministro </a:t>
            </a:r>
            <a:r>
              <a:rPr lang="es-PE" sz="2800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de la Producción</a:t>
            </a:r>
          </a:p>
          <a:p>
            <a:pPr algn="ctr"/>
            <a:endParaRPr lang="es-PE" sz="2800" dirty="0">
              <a:solidFill>
                <a:schemeClr val="bg2">
                  <a:lumMod val="25000"/>
                </a:schemeClr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s-PE" sz="2400" b="1" dirty="0" smtClean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Junio 2017</a:t>
            </a:r>
          </a:p>
        </p:txBody>
      </p:sp>
      <p:sp>
        <p:nvSpPr>
          <p:cNvPr id="4" name="Triángulo rectángulo 3"/>
          <p:cNvSpPr/>
          <p:nvPr/>
        </p:nvSpPr>
        <p:spPr>
          <a:xfrm rot="16200000">
            <a:off x="10850881" y="5516878"/>
            <a:ext cx="1060704" cy="1621537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1" name="0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99" y="64283"/>
            <a:ext cx="3222689" cy="1000637"/>
          </a:xfrm>
          <a:prstGeom prst="rect">
            <a:avLst/>
          </a:prstGeom>
        </p:spPr>
      </p:pic>
      <p:pic>
        <p:nvPicPr>
          <p:cNvPr id="1028" name="Picture 4" descr="Resultado de imagen para logo censo de població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05" y="5484590"/>
            <a:ext cx="1199483" cy="99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83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659705" y="1366999"/>
            <a:ext cx="5391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Mercado de abastos </a:t>
            </a:r>
            <a:r>
              <a:rPr lang="es-PE" sz="1600" b="1" dirty="0" smtClean="0">
                <a:solidFill>
                  <a:schemeClr val="accent5"/>
                </a:solidFill>
              </a:rPr>
              <a:t>mayorista</a:t>
            </a:r>
            <a:r>
              <a:rPr lang="es-PE" sz="1600" dirty="0"/>
              <a:t>: Nivel de estudio del </a:t>
            </a:r>
            <a:r>
              <a:rPr lang="es-PE" sz="1600" dirty="0" smtClean="0"/>
              <a:t>administrador</a:t>
            </a:r>
            <a:endParaRPr lang="es-PE" sz="12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21" name="Gráfico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3365688"/>
              </p:ext>
            </p:extLst>
          </p:nvPr>
        </p:nvGraphicFramePr>
        <p:xfrm>
          <a:off x="1033373" y="1965763"/>
          <a:ext cx="4680000" cy="27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CuadroTexto 21"/>
          <p:cNvSpPr txBox="1"/>
          <p:nvPr/>
        </p:nvSpPr>
        <p:spPr>
          <a:xfrm>
            <a:off x="6095999" y="1366998"/>
            <a:ext cx="5391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Mercado de abastos </a:t>
            </a:r>
            <a:r>
              <a:rPr lang="es-PE" sz="1600" b="1" dirty="0" smtClean="0">
                <a:solidFill>
                  <a:schemeClr val="accent5"/>
                </a:solidFill>
              </a:rPr>
              <a:t>minorista</a:t>
            </a:r>
            <a:r>
              <a:rPr lang="es-PE" sz="1600" dirty="0"/>
              <a:t>: Nivel de estudio del </a:t>
            </a:r>
            <a:r>
              <a:rPr lang="es-PE" sz="1600" dirty="0" smtClean="0"/>
              <a:t>administrador</a:t>
            </a:r>
            <a:endParaRPr lang="es-PE" sz="12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23" name="Gráfico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8826452"/>
              </p:ext>
            </p:extLst>
          </p:nvPr>
        </p:nvGraphicFramePr>
        <p:xfrm>
          <a:off x="6681193" y="2014310"/>
          <a:ext cx="4893186" cy="27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CuadroTexto 23"/>
          <p:cNvSpPr txBox="1"/>
          <p:nvPr/>
        </p:nvSpPr>
        <p:spPr>
          <a:xfrm>
            <a:off x="1066799" y="5367287"/>
            <a:ext cx="105075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s-PE" sz="1400" dirty="0">
                <a:latin typeface="+mj-lt"/>
              </a:rPr>
              <a:t>El </a:t>
            </a:r>
            <a:r>
              <a:rPr lang="es-PE" sz="1400" dirty="0" smtClean="0">
                <a:latin typeface="+mj-lt"/>
              </a:rPr>
              <a:t>34,1</a:t>
            </a:r>
            <a:r>
              <a:rPr lang="es-PE" sz="1400" dirty="0" smtClean="0">
                <a:latin typeface="+mj-lt"/>
              </a:rPr>
              <a:t>% </a:t>
            </a:r>
            <a:r>
              <a:rPr lang="es-PE" sz="1400" dirty="0">
                <a:latin typeface="+mj-lt"/>
              </a:rPr>
              <a:t>(15) de los administradores de mercados mayoristas cuentan con secundaria completa, mientras que el otro </a:t>
            </a:r>
            <a:r>
              <a:rPr lang="es-PE" sz="1400" dirty="0" smtClean="0">
                <a:latin typeface="+mj-lt"/>
              </a:rPr>
              <a:t>34,1</a:t>
            </a:r>
            <a:r>
              <a:rPr lang="es-PE" sz="1400" dirty="0" smtClean="0">
                <a:latin typeface="+mj-lt"/>
              </a:rPr>
              <a:t>% </a:t>
            </a:r>
            <a:r>
              <a:rPr lang="es-PE" sz="1400" dirty="0">
                <a:latin typeface="+mj-lt"/>
              </a:rPr>
              <a:t>(15) </a:t>
            </a:r>
            <a:r>
              <a:rPr lang="es-PE" sz="1400" dirty="0" smtClean="0">
                <a:latin typeface="+mj-lt"/>
              </a:rPr>
              <a:t>con </a:t>
            </a:r>
            <a:r>
              <a:rPr lang="es-PE" sz="1400" dirty="0">
                <a:latin typeface="+mj-lt"/>
              </a:rPr>
              <a:t>educación superior universitaria</a:t>
            </a:r>
            <a:r>
              <a:rPr lang="es-PE" sz="1400" dirty="0" smtClean="0">
                <a:latin typeface="+mj-lt"/>
              </a:rPr>
              <a:t>.</a:t>
            </a:r>
          </a:p>
          <a:p>
            <a:pPr>
              <a:buClr>
                <a:srgbClr val="FF0000"/>
              </a:buClr>
            </a:pPr>
            <a:endParaRPr lang="es-PE" sz="1400" dirty="0">
              <a:latin typeface="+mj-lt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s-PE" sz="1400" dirty="0">
                <a:latin typeface="+mj-lt"/>
              </a:rPr>
              <a:t>El </a:t>
            </a:r>
            <a:r>
              <a:rPr lang="es-PE" sz="1400" dirty="0" smtClean="0">
                <a:latin typeface="+mj-lt"/>
              </a:rPr>
              <a:t>37,2</a:t>
            </a:r>
            <a:r>
              <a:rPr lang="es-PE" sz="1400" dirty="0" smtClean="0">
                <a:latin typeface="+mj-lt"/>
              </a:rPr>
              <a:t>% </a:t>
            </a:r>
            <a:r>
              <a:rPr lang="es-PE" sz="1400" dirty="0">
                <a:latin typeface="+mj-lt"/>
              </a:rPr>
              <a:t>(956) de los administradores de mercado minoristas cuentan con secundaria completa, mientras que el </a:t>
            </a:r>
            <a:r>
              <a:rPr lang="es-PE" sz="1400" dirty="0" smtClean="0">
                <a:latin typeface="+mj-lt"/>
              </a:rPr>
              <a:t>18,4</a:t>
            </a:r>
            <a:r>
              <a:rPr lang="es-PE" sz="1400" dirty="0" smtClean="0">
                <a:latin typeface="+mj-lt"/>
              </a:rPr>
              <a:t>% </a:t>
            </a:r>
            <a:r>
              <a:rPr lang="es-PE" sz="1400" dirty="0">
                <a:latin typeface="+mj-lt"/>
              </a:rPr>
              <a:t>(472) </a:t>
            </a:r>
            <a:r>
              <a:rPr lang="es-PE" sz="1400" dirty="0" smtClean="0">
                <a:latin typeface="+mj-lt"/>
              </a:rPr>
              <a:t>con </a:t>
            </a:r>
            <a:r>
              <a:rPr lang="es-PE" sz="1400" dirty="0">
                <a:latin typeface="+mj-lt"/>
              </a:rPr>
              <a:t>educación superior </a:t>
            </a:r>
            <a:r>
              <a:rPr lang="es-PE" sz="1400" dirty="0" smtClean="0">
                <a:latin typeface="+mj-lt"/>
              </a:rPr>
              <a:t>universitaria completa.</a:t>
            </a:r>
            <a:endParaRPr lang="es-PE" sz="1400" dirty="0">
              <a:latin typeface="+mj-lt"/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583996" y="333176"/>
            <a:ext cx="10934700" cy="955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GESTIÓN:</a:t>
            </a:r>
            <a:r>
              <a:rPr lang="es-PE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s-PE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</a:br>
            <a:r>
              <a:rPr lang="es-PE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Nivel de </a:t>
            </a:r>
            <a:r>
              <a:rPr lang="es-PE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estudios del </a:t>
            </a:r>
            <a:r>
              <a:rPr lang="es-PE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administrador</a:t>
            </a:r>
            <a:endParaRPr lang="es-PE" sz="28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961992" y="4714310"/>
            <a:ext cx="3307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 smtClean="0">
                <a:latin typeface="+mj-lt"/>
              </a:rPr>
              <a:t>Fuente: Censo Nacional de Mercados de Abastos 2016 </a:t>
            </a:r>
          </a:p>
          <a:p>
            <a:r>
              <a:rPr lang="es-PE" sz="900" dirty="0" smtClean="0">
                <a:latin typeface="+mj-lt"/>
              </a:rPr>
              <a:t>Elaboración: Oficina de Estudios Económicos – PRODUCE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44EB-E99F-4C4A-98E9-FAE1603430C6}" type="slidenum">
              <a:rPr lang="es-PE" smtClean="0"/>
              <a:t>10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6641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975391" y="4695789"/>
            <a:ext cx="5384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 smtClean="0">
                <a:latin typeface="+mj-lt"/>
              </a:rPr>
              <a:t>Fuente: Censo Nacional de Mercados de Abastos 2016 </a:t>
            </a:r>
          </a:p>
          <a:p>
            <a:r>
              <a:rPr lang="es-PE" sz="900" dirty="0" smtClean="0">
                <a:latin typeface="+mj-lt"/>
              </a:rPr>
              <a:t>Elaboración: Oficina de Estudios Económicos – PRODUCE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558800" y="5455145"/>
            <a:ext cx="112458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PE" sz="1400" dirty="0" smtClean="0">
                <a:latin typeface="+mj-lt"/>
              </a:rPr>
              <a:t>El </a:t>
            </a:r>
            <a:r>
              <a:rPr lang="es-PE" sz="1400" dirty="0" smtClean="0">
                <a:latin typeface="+mj-lt"/>
              </a:rPr>
              <a:t>64,5</a:t>
            </a:r>
            <a:r>
              <a:rPr lang="es-PE" sz="1400" dirty="0" smtClean="0">
                <a:latin typeface="+mj-lt"/>
              </a:rPr>
              <a:t>% de mercados de abastos minoristas cuentan con presencia de comercio ambulatorio, siendo mayor que en los mercados mayoristas (</a:t>
            </a:r>
            <a:r>
              <a:rPr lang="es-PE" sz="1400" dirty="0" smtClean="0">
                <a:latin typeface="+mj-lt"/>
              </a:rPr>
              <a:t>59,1</a:t>
            </a:r>
            <a:r>
              <a:rPr lang="es-PE" sz="1400" dirty="0" smtClean="0">
                <a:latin typeface="+mj-lt"/>
              </a:rPr>
              <a:t>%).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s-PE" sz="1400" dirty="0" smtClean="0">
              <a:latin typeface="+mj-lt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PE" sz="1400" dirty="0" smtClean="0">
                <a:latin typeface="+mj-lt"/>
              </a:rPr>
              <a:t>Alrededor del 70% de los mercados de abastos, tanto minorista como mayorista, cuenta con presencia de locales comerciales alrededor</a:t>
            </a:r>
            <a:r>
              <a:rPr lang="es-PE" sz="1400" dirty="0">
                <a:latin typeface="+mj-lt"/>
              </a:rPr>
              <a:t>.</a:t>
            </a:r>
            <a:r>
              <a:rPr lang="es-PE" sz="1400" dirty="0" smtClean="0">
                <a:latin typeface="+mj-lt"/>
              </a:rPr>
              <a:t> </a:t>
            </a:r>
            <a:endParaRPr lang="es-PE" sz="1400" dirty="0">
              <a:latin typeface="+mj-lt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1051249" y="1388560"/>
            <a:ext cx="4667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</a:t>
            </a:r>
            <a:r>
              <a:rPr lang="es-PE" sz="1600" dirty="0" smtClean="0"/>
              <a:t>resencia de comercio ambulatorio dentro o alrededor del mercado, según tipo de mercado 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7375886" y="1388560"/>
            <a:ext cx="4285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 smtClean="0"/>
              <a:t>Presencia de locales comerciales alrededor de los mercados de abastos, según tipo de mercado </a:t>
            </a: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0897147"/>
              </p:ext>
            </p:extLst>
          </p:nvPr>
        </p:nvGraphicFramePr>
        <p:xfrm>
          <a:off x="1146376" y="194793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4234387"/>
              </p:ext>
            </p:extLst>
          </p:nvPr>
        </p:nvGraphicFramePr>
        <p:xfrm>
          <a:off x="7232630" y="194793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ítulo 1"/>
          <p:cNvSpPr txBox="1">
            <a:spLocks/>
          </p:cNvSpPr>
          <p:nvPr/>
        </p:nvSpPr>
        <p:spPr>
          <a:xfrm>
            <a:off x="558800" y="228248"/>
            <a:ext cx="11371616" cy="955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COMPETENCIA:</a:t>
            </a:r>
            <a:r>
              <a:rPr lang="es-PE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s-PE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</a:br>
            <a:r>
              <a:rPr lang="es-PE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Competencia Informal y formal</a:t>
            </a:r>
            <a:endParaRPr lang="es-PE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44EB-E99F-4C4A-98E9-FAE1603430C6}" type="slidenum">
              <a:rPr lang="es-PE" smtClean="0"/>
              <a:t>11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4890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726394" y="4730412"/>
            <a:ext cx="5674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 smtClean="0">
                <a:latin typeface="+mj-lt"/>
              </a:rPr>
              <a:t>Fuente: Censo Nacional de Mercados de Abastos 2016 </a:t>
            </a:r>
          </a:p>
          <a:p>
            <a:r>
              <a:rPr lang="es-PE" sz="900" dirty="0" smtClean="0">
                <a:latin typeface="+mj-lt"/>
              </a:rPr>
              <a:t>Elaboración: Oficina de Estudios Económicos – PRODUCE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558800" y="1401646"/>
            <a:ext cx="5034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 smtClean="0"/>
              <a:t>Mercados de abastos cuyos socios y/o comerciantes recibieron alguna capacitación, según ámbito geográfico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760239" y="1459667"/>
            <a:ext cx="5307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1600"/>
            </a:lvl1pPr>
          </a:lstStyle>
          <a:p>
            <a:r>
              <a:rPr lang="es-PE" dirty="0"/>
              <a:t>Temas en los que fueron capacitados los socios o comerciantes de mercados de abastos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47417" y="5335934"/>
            <a:ext cx="11480655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PE" sz="1300" dirty="0" smtClean="0">
                <a:latin typeface="+mj-lt"/>
              </a:rPr>
              <a:t>A nivel nacional, el </a:t>
            </a:r>
            <a:r>
              <a:rPr lang="es-PE" sz="1300" dirty="0" smtClean="0">
                <a:latin typeface="+mj-lt"/>
              </a:rPr>
              <a:t>60,5</a:t>
            </a:r>
            <a:r>
              <a:rPr lang="es-PE" sz="1300" dirty="0" smtClean="0">
                <a:latin typeface="+mj-lt"/>
              </a:rPr>
              <a:t>% de los mercados de abastos manifiestan que sus socios y/o comerciantes recibieron alguna capacitación. En las zonas rurales sólo el </a:t>
            </a:r>
            <a:r>
              <a:rPr lang="es-PE" sz="1300" dirty="0" smtClean="0">
                <a:latin typeface="+mj-lt"/>
              </a:rPr>
              <a:t>49,3</a:t>
            </a:r>
            <a:r>
              <a:rPr lang="es-PE" sz="1300" dirty="0" smtClean="0">
                <a:latin typeface="+mj-lt"/>
              </a:rPr>
              <a:t>% de los mercados de abastos recibieron sus socios y/o comerciantes alguna capacitación .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s-PE" sz="1300" dirty="0">
              <a:latin typeface="+mj-lt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PE" sz="1300" dirty="0" smtClean="0">
                <a:latin typeface="+mj-lt"/>
              </a:rPr>
              <a:t>El </a:t>
            </a:r>
            <a:r>
              <a:rPr lang="es-PE" sz="1300" dirty="0" smtClean="0">
                <a:latin typeface="+mj-lt"/>
              </a:rPr>
              <a:t>78,0</a:t>
            </a:r>
            <a:r>
              <a:rPr lang="es-PE" sz="1300" dirty="0" smtClean="0">
                <a:latin typeface="+mj-lt"/>
              </a:rPr>
              <a:t>% de los mercados de abastos recibieron capacitaciones para sus socios y/o comerciantes en temas de Manipulación de alimentos, el </a:t>
            </a:r>
            <a:r>
              <a:rPr lang="es-PE" sz="1300" dirty="0" smtClean="0">
                <a:latin typeface="+mj-lt"/>
              </a:rPr>
              <a:t>42,4</a:t>
            </a:r>
            <a:r>
              <a:rPr lang="es-PE" sz="1300" dirty="0" smtClean="0">
                <a:latin typeface="+mj-lt"/>
              </a:rPr>
              <a:t>% en Seguridad y Salud Ocupacional y el </a:t>
            </a:r>
            <a:r>
              <a:rPr lang="es-PE" sz="1300" dirty="0" smtClean="0">
                <a:latin typeface="+mj-lt"/>
              </a:rPr>
              <a:t>32,6</a:t>
            </a:r>
            <a:r>
              <a:rPr lang="es-PE" sz="1300" dirty="0" smtClean="0">
                <a:latin typeface="+mj-lt"/>
              </a:rPr>
              <a:t>% en Gestión de residuos sólidos.</a:t>
            </a:r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1343088"/>
              </p:ext>
            </p:extLst>
          </p:nvPr>
        </p:nvGraphicFramePr>
        <p:xfrm>
          <a:off x="7388352" y="2044442"/>
          <a:ext cx="4439720" cy="304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5372100"/>
              </p:ext>
            </p:extLst>
          </p:nvPr>
        </p:nvGraphicFramePr>
        <p:xfrm>
          <a:off x="726394" y="1967040"/>
          <a:ext cx="48666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ítulo 1"/>
          <p:cNvSpPr txBox="1">
            <a:spLocks/>
          </p:cNvSpPr>
          <p:nvPr/>
        </p:nvSpPr>
        <p:spPr>
          <a:xfrm>
            <a:off x="558800" y="228248"/>
            <a:ext cx="11371616" cy="955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CAPACITACIÓN:</a:t>
            </a:r>
            <a:r>
              <a:rPr lang="es-PE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s-PE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</a:br>
            <a:r>
              <a:rPr lang="es-PE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Socios y/o comerciantes que recibieron capacitación</a:t>
            </a:r>
            <a:endParaRPr lang="es-PE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430989" y="4915078"/>
            <a:ext cx="396648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900" b="1" dirty="0">
                <a:latin typeface="+mj-lt"/>
              </a:rPr>
              <a:t>Nota:</a:t>
            </a:r>
            <a:r>
              <a:rPr lang="es-PE" sz="900" dirty="0">
                <a:latin typeface="+mj-lt"/>
              </a:rPr>
              <a:t> No suma 100% debido a que un mercado puede </a:t>
            </a:r>
            <a:r>
              <a:rPr lang="es-PE" sz="900" dirty="0" smtClean="0">
                <a:latin typeface="+mj-lt"/>
              </a:rPr>
              <a:t>elegir más </a:t>
            </a:r>
            <a:r>
              <a:rPr lang="es-PE" sz="900" dirty="0">
                <a:latin typeface="+mj-lt"/>
              </a:rPr>
              <a:t>de </a:t>
            </a:r>
            <a:r>
              <a:rPr lang="es-PE" sz="900" dirty="0" smtClean="0">
                <a:latin typeface="+mj-lt"/>
              </a:rPr>
              <a:t>un tema.</a:t>
            </a:r>
            <a:endParaRPr lang="es-PE" sz="900" dirty="0">
              <a:latin typeface="+mj-lt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44EB-E99F-4C4A-98E9-FAE1603430C6}" type="slidenum">
              <a:rPr lang="es-PE" smtClean="0"/>
              <a:t>12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4290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3079525" y="4949525"/>
            <a:ext cx="567430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b="1" dirty="0"/>
              <a:t>Nota:</a:t>
            </a:r>
            <a:r>
              <a:rPr lang="es-PE" sz="900" dirty="0"/>
              <a:t> No suma 100% debido a que un mercado puede recibir capacitación en más de una institución.</a:t>
            </a:r>
          </a:p>
          <a:p>
            <a:r>
              <a:rPr lang="es-PE" sz="900" dirty="0" smtClean="0">
                <a:latin typeface="+mj-lt"/>
              </a:rPr>
              <a:t>Fuente: Censo Nacional de Mercados de Abastos 2016 </a:t>
            </a:r>
          </a:p>
          <a:p>
            <a:r>
              <a:rPr lang="es-PE" sz="900" dirty="0" smtClean="0">
                <a:latin typeface="+mj-lt"/>
              </a:rPr>
              <a:t>Elaboración: Oficina de Estudios Económicos – PRODUCE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945384" y="1266897"/>
            <a:ext cx="5942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 smtClean="0"/>
              <a:t>Principales Instituciones que brindaron las capacitaciones en los mercados de abastos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985665" y="5617274"/>
            <a:ext cx="10389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PE" sz="1400" dirty="0" smtClean="0">
                <a:latin typeface="+mj-lt"/>
              </a:rPr>
              <a:t>El </a:t>
            </a:r>
            <a:r>
              <a:rPr lang="es-PE" sz="1400" dirty="0" smtClean="0">
                <a:latin typeface="+mj-lt"/>
              </a:rPr>
              <a:t>58,7</a:t>
            </a:r>
            <a:r>
              <a:rPr lang="es-PE" sz="1400" dirty="0" smtClean="0">
                <a:latin typeface="+mj-lt"/>
              </a:rPr>
              <a:t>% de los mercados de abastos que recibieron alguna capacitación fueron brindadas por las Municipalidades, el </a:t>
            </a:r>
            <a:r>
              <a:rPr lang="es-PE" sz="1400" dirty="0" smtClean="0">
                <a:latin typeface="+mj-lt"/>
              </a:rPr>
              <a:t>17,1</a:t>
            </a:r>
            <a:r>
              <a:rPr lang="es-PE" sz="1400" dirty="0" smtClean="0">
                <a:latin typeface="+mj-lt"/>
              </a:rPr>
              <a:t>% por el Ministerio de Salud, el </a:t>
            </a:r>
            <a:r>
              <a:rPr lang="es-PE" sz="1400" dirty="0" smtClean="0">
                <a:latin typeface="+mj-lt"/>
              </a:rPr>
              <a:t>3,4</a:t>
            </a:r>
            <a:r>
              <a:rPr lang="es-PE" sz="1400" dirty="0" smtClean="0">
                <a:latin typeface="+mj-lt"/>
              </a:rPr>
              <a:t>% por el Ministerio de la Producción y el </a:t>
            </a:r>
            <a:r>
              <a:rPr lang="es-PE" sz="1400" dirty="0" smtClean="0">
                <a:latin typeface="+mj-lt"/>
              </a:rPr>
              <a:t>3,1</a:t>
            </a:r>
            <a:r>
              <a:rPr lang="es-PE" sz="1400" dirty="0" smtClean="0">
                <a:latin typeface="+mj-lt"/>
              </a:rPr>
              <a:t>% por los Gobiernos Regionales.</a:t>
            </a: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2578920"/>
              </p:ext>
            </p:extLst>
          </p:nvPr>
        </p:nvGraphicFramePr>
        <p:xfrm>
          <a:off x="3200400" y="1923683"/>
          <a:ext cx="5779008" cy="2953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ítulo 1"/>
          <p:cNvSpPr txBox="1">
            <a:spLocks/>
          </p:cNvSpPr>
          <p:nvPr/>
        </p:nvSpPr>
        <p:spPr>
          <a:xfrm>
            <a:off x="558800" y="228248"/>
            <a:ext cx="11371616" cy="955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CAPACITACIÓN:</a:t>
            </a:r>
            <a:r>
              <a:rPr lang="es-PE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s-PE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</a:br>
            <a:r>
              <a:rPr lang="es-PE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Instituciones que brindaron capacitación en los mercados</a:t>
            </a:r>
            <a:endParaRPr lang="es-PE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44EB-E99F-4C4A-98E9-FAE1603430C6}" type="slidenum">
              <a:rPr lang="es-PE" smtClean="0"/>
              <a:t>13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9673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70306" y="5133259"/>
            <a:ext cx="567430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b="1" dirty="0"/>
              <a:t>Nota:</a:t>
            </a:r>
            <a:r>
              <a:rPr lang="es-PE" sz="900" dirty="0"/>
              <a:t> No suma 100% debido a que un mercado puede tener más de un motivo.</a:t>
            </a:r>
          </a:p>
          <a:p>
            <a:r>
              <a:rPr lang="es-PE" sz="900" dirty="0" smtClean="0">
                <a:latin typeface="+mj-lt"/>
              </a:rPr>
              <a:t>Fuente: Censo Nacional de Mercados de Abastos 2016 </a:t>
            </a:r>
          </a:p>
          <a:p>
            <a:r>
              <a:rPr lang="es-PE" sz="900" dirty="0" smtClean="0">
                <a:latin typeface="+mj-lt"/>
              </a:rPr>
              <a:t>Elaboración: Oficina de Estudios Económicos – PRODUCE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433610" y="1317799"/>
            <a:ext cx="7539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 smtClean="0"/>
              <a:t>Principales motivos de los mercados de abastos por lo que no reciben capacitaciones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882693" y="5941615"/>
            <a:ext cx="10389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PE" sz="1400" dirty="0" smtClean="0">
                <a:latin typeface="+mj-lt"/>
              </a:rPr>
              <a:t>El </a:t>
            </a:r>
            <a:r>
              <a:rPr lang="es-PE" sz="1400" dirty="0" smtClean="0">
                <a:latin typeface="+mj-lt"/>
              </a:rPr>
              <a:t>58,0</a:t>
            </a:r>
            <a:r>
              <a:rPr lang="es-PE" sz="1400" dirty="0" smtClean="0">
                <a:latin typeface="+mj-lt"/>
              </a:rPr>
              <a:t>% de los mercados de abastos a nivel nacional no reciben capacitaciones, manifiestan que el principal motivo es por la falta de información, el </a:t>
            </a:r>
            <a:r>
              <a:rPr lang="es-PE" sz="1400" dirty="0" smtClean="0">
                <a:latin typeface="+mj-lt"/>
              </a:rPr>
              <a:t>24,6</a:t>
            </a:r>
            <a:r>
              <a:rPr lang="es-PE" sz="1400" dirty="0" smtClean="0">
                <a:latin typeface="+mj-lt"/>
              </a:rPr>
              <a:t>% falta de interés, el </a:t>
            </a:r>
            <a:r>
              <a:rPr lang="es-PE" sz="1400" dirty="0" smtClean="0">
                <a:latin typeface="+mj-lt"/>
              </a:rPr>
              <a:t>14,4</a:t>
            </a:r>
            <a:r>
              <a:rPr lang="es-PE" sz="1400" dirty="0" smtClean="0">
                <a:latin typeface="+mj-lt"/>
              </a:rPr>
              <a:t>% falta de recursos y el </a:t>
            </a:r>
            <a:r>
              <a:rPr lang="es-PE" sz="1400" dirty="0" smtClean="0">
                <a:latin typeface="+mj-lt"/>
              </a:rPr>
              <a:t>13,1</a:t>
            </a:r>
            <a:r>
              <a:rPr lang="es-PE" sz="1400" dirty="0" smtClean="0">
                <a:latin typeface="+mj-lt"/>
              </a:rPr>
              <a:t>% por falta de tiempo.</a:t>
            </a: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9009773"/>
              </p:ext>
            </p:extLst>
          </p:nvPr>
        </p:nvGraphicFramePr>
        <p:xfrm>
          <a:off x="641285" y="2239942"/>
          <a:ext cx="3596069" cy="2781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589296"/>
              </p:ext>
            </p:extLst>
          </p:nvPr>
        </p:nvGraphicFramePr>
        <p:xfrm>
          <a:off x="4578255" y="2183535"/>
          <a:ext cx="3414077" cy="2893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4713130"/>
              </p:ext>
            </p:extLst>
          </p:nvPr>
        </p:nvGraphicFramePr>
        <p:xfrm>
          <a:off x="8333233" y="2183873"/>
          <a:ext cx="3776471" cy="3041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CuadroTexto 13"/>
          <p:cNvSpPr txBox="1"/>
          <p:nvPr/>
        </p:nvSpPr>
        <p:spPr>
          <a:xfrm>
            <a:off x="1208678" y="1898513"/>
            <a:ext cx="2275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>
                <a:solidFill>
                  <a:schemeClr val="bg2">
                    <a:lumMod val="25000"/>
                  </a:schemeClr>
                </a:solidFill>
              </a:rPr>
              <a:t>Total Nacional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5065351" y="1884557"/>
            <a:ext cx="2275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>
                <a:solidFill>
                  <a:schemeClr val="bg2">
                    <a:lumMod val="25000"/>
                  </a:schemeClr>
                </a:solidFill>
              </a:rPr>
              <a:t>Urbano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8996954" y="1885073"/>
            <a:ext cx="2275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>
                <a:solidFill>
                  <a:schemeClr val="bg2">
                    <a:lumMod val="25000"/>
                  </a:schemeClr>
                </a:solidFill>
              </a:rPr>
              <a:t>Rural</a:t>
            </a: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558800" y="228248"/>
            <a:ext cx="11371616" cy="955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CAPACITACIÓN:</a:t>
            </a:r>
            <a:r>
              <a:rPr lang="es-PE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s-PE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</a:br>
            <a:r>
              <a:rPr lang="es-PE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Motivos por los que no reciben capacitación  </a:t>
            </a:r>
            <a:endParaRPr lang="es-PE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44EB-E99F-4C4A-98E9-FAE1603430C6}" type="slidenum">
              <a:rPr lang="es-PE" smtClean="0"/>
              <a:t>14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473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35126" y="1131144"/>
            <a:ext cx="447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 smtClean="0"/>
              <a:t>Distribución de los ingresos en los mercados de abastos por tipo de fuente y según tipo de mercado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6735500" y="1157534"/>
            <a:ext cx="5051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 smtClean="0"/>
              <a:t>Distribución de los ingresos en los mercados de abastos por tipo de fuente y tamaño del mercado</a:t>
            </a:r>
            <a:endParaRPr lang="es-PE" sz="1600" dirty="0"/>
          </a:p>
        </p:txBody>
      </p:sp>
      <p:sp>
        <p:nvSpPr>
          <p:cNvPr id="8" name="CuadroTexto 7"/>
          <p:cNvSpPr txBox="1"/>
          <p:nvPr/>
        </p:nvSpPr>
        <p:spPr>
          <a:xfrm>
            <a:off x="391868" y="5433246"/>
            <a:ext cx="1018774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PE" sz="1300" dirty="0">
                <a:latin typeface="+mj-lt"/>
              </a:rPr>
              <a:t>E</a:t>
            </a:r>
            <a:r>
              <a:rPr lang="es-PE" sz="1300" dirty="0" smtClean="0">
                <a:latin typeface="+mj-lt"/>
              </a:rPr>
              <a:t>l </a:t>
            </a:r>
            <a:r>
              <a:rPr lang="es-PE" sz="1300" dirty="0" smtClean="0">
                <a:latin typeface="+mj-lt"/>
              </a:rPr>
              <a:t>32,5</a:t>
            </a:r>
            <a:r>
              <a:rPr lang="es-PE" sz="1300" dirty="0" smtClean="0">
                <a:latin typeface="+mj-lt"/>
              </a:rPr>
              <a:t>% de los ingresos en los mercados de abastos a nivel nacional, corresponden al alquiler de puestos fijos, mientras que para los mercados mayoristas y minoristas esta fuente de ingreso representa el </a:t>
            </a:r>
            <a:r>
              <a:rPr lang="es-PE" sz="1300" dirty="0" smtClean="0">
                <a:latin typeface="+mj-lt"/>
              </a:rPr>
              <a:t>26,3</a:t>
            </a:r>
            <a:r>
              <a:rPr lang="es-PE" sz="1300" dirty="0" smtClean="0">
                <a:latin typeface="+mj-lt"/>
              </a:rPr>
              <a:t>% y </a:t>
            </a:r>
            <a:r>
              <a:rPr lang="es-PE" sz="1300" dirty="0" smtClean="0">
                <a:latin typeface="+mj-lt"/>
              </a:rPr>
              <a:t>33,8</a:t>
            </a:r>
            <a:r>
              <a:rPr lang="es-PE" sz="1300" dirty="0" smtClean="0">
                <a:latin typeface="+mj-lt"/>
              </a:rPr>
              <a:t>%, respectivamente.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s-PE" sz="1300" dirty="0">
              <a:latin typeface="+mj-lt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PE" sz="1300" dirty="0" smtClean="0">
                <a:latin typeface="+mj-lt"/>
              </a:rPr>
              <a:t>En mercados con más de 101 a 250 puestos operativos tienen como principal fuente de ingresos a las Cuotas Ordinarias (</a:t>
            </a:r>
            <a:r>
              <a:rPr lang="es-PE" sz="1300" dirty="0" smtClean="0">
                <a:latin typeface="+mj-lt"/>
              </a:rPr>
              <a:t>38,1</a:t>
            </a:r>
            <a:r>
              <a:rPr lang="es-PE" sz="1300" dirty="0" smtClean="0">
                <a:latin typeface="+mj-lt"/>
              </a:rPr>
              <a:t>%). Mientras que en los mercados de 1 a 10 puestos su principal fuente de ingresos son los Alquileres de puestos fijos (</a:t>
            </a:r>
            <a:r>
              <a:rPr lang="es-PE" sz="1300" dirty="0" smtClean="0">
                <a:latin typeface="+mj-lt"/>
              </a:rPr>
              <a:t>52,7</a:t>
            </a:r>
            <a:r>
              <a:rPr lang="es-PE" sz="1300" dirty="0" smtClean="0">
                <a:latin typeface="+mj-lt"/>
              </a:rPr>
              <a:t>%).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8949470" y="4946108"/>
            <a:ext cx="3044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 smtClean="0">
                <a:latin typeface="+mj-lt"/>
              </a:rPr>
              <a:t>Fuente: Censo Nacional de Mercados de Abastos 2016 </a:t>
            </a:r>
          </a:p>
          <a:p>
            <a:r>
              <a:rPr lang="es-PE" sz="900" dirty="0" smtClean="0">
                <a:latin typeface="+mj-lt"/>
              </a:rPr>
              <a:t>Elaboración: Oficina de Estudios Económicos – PRODUCE</a:t>
            </a: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4752034"/>
              </p:ext>
            </p:extLst>
          </p:nvPr>
        </p:nvGraphicFramePr>
        <p:xfrm>
          <a:off x="391868" y="1786014"/>
          <a:ext cx="5659106" cy="3285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9887740"/>
              </p:ext>
            </p:extLst>
          </p:nvPr>
        </p:nvGraphicFramePr>
        <p:xfrm>
          <a:off x="6502609" y="1663140"/>
          <a:ext cx="5369914" cy="3290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ítulo 1"/>
          <p:cNvSpPr txBox="1">
            <a:spLocks/>
          </p:cNvSpPr>
          <p:nvPr/>
        </p:nvSpPr>
        <p:spPr>
          <a:xfrm>
            <a:off x="558800" y="228248"/>
            <a:ext cx="11371616" cy="955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INGRESOS ECONÓMICOS:</a:t>
            </a:r>
            <a:r>
              <a:rPr lang="es-PE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s-PE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</a:br>
            <a:r>
              <a:rPr lang="es-PE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Fuentes de ingresos en los mercados</a:t>
            </a:r>
            <a:endParaRPr lang="es-PE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44EB-E99F-4C4A-98E9-FAE1603430C6}" type="slidenum">
              <a:rPr lang="es-PE" smtClean="0"/>
              <a:t>15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7233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949401" y="4940126"/>
            <a:ext cx="5674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 smtClean="0">
                <a:latin typeface="+mj-lt"/>
              </a:rPr>
              <a:t>Fuente: Censo Nacional de Mercados de Abastos 2016 </a:t>
            </a:r>
          </a:p>
          <a:p>
            <a:r>
              <a:rPr lang="es-PE" sz="900" dirty="0" smtClean="0">
                <a:latin typeface="+mj-lt"/>
              </a:rPr>
              <a:t>Elaboración: Oficina de Estudios Económicos – PRODUCE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767352" y="1207903"/>
            <a:ext cx="5017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 smtClean="0"/>
              <a:t>Principales fuentes de financiamiento de las inversiones en infraestructura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767352" y="5616341"/>
            <a:ext cx="1046073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PE" sz="1300" dirty="0" smtClean="0">
                <a:latin typeface="+mj-lt"/>
              </a:rPr>
              <a:t>Las Cuotas Ordinarias (</a:t>
            </a:r>
            <a:r>
              <a:rPr lang="es-PE" sz="1300" dirty="0" smtClean="0">
                <a:latin typeface="+mj-lt"/>
              </a:rPr>
              <a:t>28,5</a:t>
            </a:r>
            <a:r>
              <a:rPr lang="es-PE" sz="1300" dirty="0" smtClean="0">
                <a:latin typeface="+mj-lt"/>
              </a:rPr>
              <a:t>%) y las Cu</a:t>
            </a:r>
            <a:r>
              <a:rPr lang="es-PE" sz="1300" dirty="0">
                <a:latin typeface="+mj-lt"/>
              </a:rPr>
              <a:t>otas Extraordinarias (</a:t>
            </a:r>
            <a:r>
              <a:rPr lang="es-PE" sz="1300" dirty="0" smtClean="0">
                <a:latin typeface="+mj-lt"/>
              </a:rPr>
              <a:t>26,9</a:t>
            </a:r>
            <a:r>
              <a:rPr lang="es-PE" sz="1300" dirty="0">
                <a:latin typeface="+mj-lt"/>
              </a:rPr>
              <a:t>%) </a:t>
            </a:r>
            <a:r>
              <a:rPr lang="es-PE" sz="1300" dirty="0" smtClean="0">
                <a:latin typeface="+mj-lt"/>
              </a:rPr>
              <a:t>son las principales </a:t>
            </a:r>
            <a:r>
              <a:rPr lang="es-PE" sz="1300" dirty="0">
                <a:latin typeface="+mj-lt"/>
              </a:rPr>
              <a:t>fuentes de financiamiento de las inversiones en infraestructura de los mercados de </a:t>
            </a:r>
            <a:r>
              <a:rPr lang="es-PE" sz="1300" dirty="0" smtClean="0">
                <a:latin typeface="+mj-lt"/>
              </a:rPr>
              <a:t>abastos.</a:t>
            </a:r>
          </a:p>
          <a:p>
            <a:pPr algn="just">
              <a:buClr>
                <a:srgbClr val="C00000"/>
              </a:buClr>
            </a:pPr>
            <a:endParaRPr lang="es-PE" sz="1300" dirty="0">
              <a:latin typeface="+mj-lt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PE" sz="1300" dirty="0" smtClean="0">
                <a:latin typeface="+mj-lt"/>
              </a:rPr>
              <a:t>Sólo el 4% de los mercados de abastos a nivel nacional solicitaron financiamiento a alguna de una entidad financiera.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083644"/>
              </p:ext>
            </p:extLst>
          </p:nvPr>
        </p:nvGraphicFramePr>
        <p:xfrm>
          <a:off x="696506" y="1792678"/>
          <a:ext cx="5159463" cy="3147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6819139" y="1207903"/>
            <a:ext cx="4812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 smtClean="0"/>
              <a:t>Mercados de abastos que solicitaron financiamiento a alguna entidad financiera según tipo de mercado</a:t>
            </a: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9340415"/>
              </p:ext>
            </p:extLst>
          </p:nvPr>
        </p:nvGraphicFramePr>
        <p:xfrm>
          <a:off x="6936105" y="1909111"/>
          <a:ext cx="4572000" cy="3031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ítulo 1"/>
          <p:cNvSpPr txBox="1">
            <a:spLocks/>
          </p:cNvSpPr>
          <p:nvPr/>
        </p:nvSpPr>
        <p:spPr>
          <a:xfrm>
            <a:off x="558800" y="228248"/>
            <a:ext cx="11371616" cy="955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FINANCIAMIENTO:</a:t>
            </a:r>
            <a:r>
              <a:rPr lang="es-PE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s-PE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</a:br>
            <a:r>
              <a:rPr lang="es-PE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Inversiones en infraestructura</a:t>
            </a:r>
            <a:endParaRPr lang="es-PE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44EB-E99F-4C4A-98E9-FAE1603430C6}" type="slidenum">
              <a:rPr lang="es-PE" smtClean="0"/>
              <a:t>16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5293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441170" y="5056147"/>
            <a:ext cx="567430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b="1" dirty="0" smtClean="0">
                <a:latin typeface="+mj-lt"/>
              </a:rPr>
              <a:t>Nota:</a:t>
            </a:r>
            <a:r>
              <a:rPr lang="es-PE" sz="900" dirty="0" smtClean="0">
                <a:latin typeface="+mj-lt"/>
              </a:rPr>
              <a:t> No suma 100% debido a que un mercado puede tener más de un motivo.</a:t>
            </a:r>
          </a:p>
          <a:p>
            <a:r>
              <a:rPr lang="es-PE" sz="900" dirty="0" smtClean="0">
                <a:latin typeface="+mj-lt"/>
              </a:rPr>
              <a:t>Fuente: Censo Nacional de Mercados de Abastos 2016 </a:t>
            </a:r>
          </a:p>
          <a:p>
            <a:r>
              <a:rPr lang="es-PE" sz="900" dirty="0" smtClean="0">
                <a:latin typeface="+mj-lt"/>
              </a:rPr>
              <a:t>Elaboración: Oficina de Estudios Económicos - PRODUCE</a:t>
            </a:r>
            <a:endParaRPr lang="es-PE" sz="900" dirty="0">
              <a:latin typeface="+mj-lt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5036562" y="1825164"/>
            <a:ext cx="2275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>
                <a:solidFill>
                  <a:schemeClr val="bg2">
                    <a:lumMod val="25000"/>
                  </a:schemeClr>
                </a:solidFill>
              </a:rPr>
              <a:t>Mayorista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8487950" y="1825164"/>
            <a:ext cx="329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>
                <a:solidFill>
                  <a:schemeClr val="bg2">
                    <a:lumMod val="25000"/>
                  </a:schemeClr>
                </a:solidFill>
              </a:rPr>
              <a:t>Minorista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2614644" y="1173506"/>
            <a:ext cx="7698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 smtClean="0"/>
              <a:t>Principales razones por la que los mercados de abastos no solicitan financiamiento a una entidad financiera, según tipo de mercado</a:t>
            </a:r>
            <a:endParaRPr lang="es-PE" sz="1200" dirty="0" smtClean="0"/>
          </a:p>
        </p:txBody>
      </p:sp>
      <p:sp>
        <p:nvSpPr>
          <p:cNvPr id="26" name="CuadroTexto 25"/>
          <p:cNvSpPr txBox="1"/>
          <p:nvPr/>
        </p:nvSpPr>
        <p:spPr>
          <a:xfrm>
            <a:off x="407120" y="5847667"/>
            <a:ext cx="114167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PE" sz="1400" dirty="0" smtClean="0">
                <a:latin typeface="+mj-lt"/>
              </a:rPr>
              <a:t>Los Trámites engorrosos (</a:t>
            </a:r>
            <a:r>
              <a:rPr lang="es-PE" sz="1400" dirty="0" smtClean="0">
                <a:latin typeface="+mj-lt"/>
              </a:rPr>
              <a:t>14,3</a:t>
            </a:r>
            <a:r>
              <a:rPr lang="es-PE" sz="1400" dirty="0" smtClean="0">
                <a:latin typeface="+mj-lt"/>
              </a:rPr>
              <a:t>%) e Intereses elevados (</a:t>
            </a:r>
            <a:r>
              <a:rPr lang="es-PE" sz="1400" dirty="0" smtClean="0">
                <a:latin typeface="+mj-lt"/>
              </a:rPr>
              <a:t>14,1</a:t>
            </a:r>
            <a:r>
              <a:rPr lang="es-PE" sz="1400" dirty="0" smtClean="0">
                <a:latin typeface="+mj-lt"/>
              </a:rPr>
              <a:t>%) son las principales razones por la que los mercados de abastos no solicitan financiamiento.</a:t>
            </a:r>
          </a:p>
          <a:p>
            <a:pPr algn="just">
              <a:buClr>
                <a:srgbClr val="C00000"/>
              </a:buClr>
            </a:pPr>
            <a:endParaRPr lang="es-PE" sz="1400" dirty="0">
              <a:latin typeface="+mj-lt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PE" sz="1400" dirty="0" smtClean="0">
                <a:latin typeface="+mj-lt"/>
              </a:rPr>
              <a:t>El </a:t>
            </a:r>
            <a:r>
              <a:rPr lang="es-PE" sz="1400" dirty="0" smtClean="0">
                <a:latin typeface="+mj-lt"/>
              </a:rPr>
              <a:t>57,6</a:t>
            </a:r>
            <a:r>
              <a:rPr lang="es-PE" sz="1400" dirty="0" smtClean="0">
                <a:latin typeface="+mj-lt"/>
              </a:rPr>
              <a:t>% de los mercados de abastos a nivel nacional no necesitaron financiamiento.</a:t>
            </a:r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9165728"/>
              </p:ext>
            </p:extLst>
          </p:nvPr>
        </p:nvGraphicFramePr>
        <p:xfrm>
          <a:off x="441169" y="2160083"/>
          <a:ext cx="3578203" cy="2868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CuadroTexto 15"/>
          <p:cNvSpPr txBox="1"/>
          <p:nvPr/>
        </p:nvSpPr>
        <p:spPr>
          <a:xfrm>
            <a:off x="1092465" y="1842839"/>
            <a:ext cx="2275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>
                <a:solidFill>
                  <a:schemeClr val="bg2">
                    <a:lumMod val="25000"/>
                  </a:schemeClr>
                </a:solidFill>
              </a:rPr>
              <a:t>Total Nacional</a:t>
            </a:r>
          </a:p>
        </p:txBody>
      </p:sp>
      <p:graphicFrame>
        <p:nvGraphicFramePr>
          <p:cNvPr id="19" name="Gráfico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0425796"/>
              </p:ext>
            </p:extLst>
          </p:nvPr>
        </p:nvGraphicFramePr>
        <p:xfrm>
          <a:off x="4139962" y="2133376"/>
          <a:ext cx="3989722" cy="2921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Gráfico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1168143"/>
              </p:ext>
            </p:extLst>
          </p:nvPr>
        </p:nvGraphicFramePr>
        <p:xfrm>
          <a:off x="8412000" y="2095552"/>
          <a:ext cx="3330884" cy="2959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Doble onda 21"/>
          <p:cNvSpPr/>
          <p:nvPr/>
        </p:nvSpPr>
        <p:spPr>
          <a:xfrm rot="16200000" flipV="1">
            <a:off x="3137797" y="4677981"/>
            <a:ext cx="317092" cy="45719"/>
          </a:xfrm>
          <a:prstGeom prst="doubleWav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558800" y="228248"/>
            <a:ext cx="11371616" cy="955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FINANCIAMIENTO:</a:t>
            </a:r>
            <a:r>
              <a:rPr lang="es-PE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s-PE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</a:br>
            <a:r>
              <a:rPr lang="es-PE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Razones por las que no solicitan financiamiento</a:t>
            </a:r>
            <a:endParaRPr lang="es-PE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Doble onda 24"/>
          <p:cNvSpPr/>
          <p:nvPr/>
        </p:nvSpPr>
        <p:spPr>
          <a:xfrm rot="16200000" flipV="1">
            <a:off x="7409835" y="4677981"/>
            <a:ext cx="317092" cy="45719"/>
          </a:xfrm>
          <a:prstGeom prst="doubleWav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7" name="Doble onda 26"/>
          <p:cNvSpPr/>
          <p:nvPr/>
        </p:nvSpPr>
        <p:spPr>
          <a:xfrm rot="16200000" flipV="1">
            <a:off x="10985141" y="4706189"/>
            <a:ext cx="317092" cy="45719"/>
          </a:xfrm>
          <a:prstGeom prst="doubleWav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44EB-E99F-4C4A-98E9-FAE1603430C6}" type="slidenum">
              <a:rPr lang="es-PE" smtClean="0"/>
              <a:t>17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0670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77900" y="803704"/>
            <a:ext cx="49276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s-PE" sz="2400" b="1" dirty="0"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CONTENIDO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977900" y="1228436"/>
            <a:ext cx="7208568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romanUcPeriod"/>
            </a:pPr>
            <a:r>
              <a:rPr lang="es-PE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Localización</a:t>
            </a:r>
          </a:p>
          <a:p>
            <a:pPr marL="514350" indent="-514350">
              <a:lnSpc>
                <a:spcPct val="150000"/>
              </a:lnSpc>
              <a:buAutoNum type="romanUcPeriod"/>
            </a:pPr>
            <a:r>
              <a:rPr lang="es-PE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Origen</a:t>
            </a:r>
          </a:p>
          <a:p>
            <a:pPr marL="514350" indent="-514350">
              <a:lnSpc>
                <a:spcPct val="150000"/>
              </a:lnSpc>
              <a:buAutoNum type="romanUcPeriod"/>
            </a:pPr>
            <a:r>
              <a:rPr lang="es-PE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Operatividad</a:t>
            </a:r>
            <a:endParaRPr lang="es-PE" sz="22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marL="514350" indent="-514350">
              <a:lnSpc>
                <a:spcPct val="150000"/>
              </a:lnSpc>
              <a:buAutoNum type="romanUcPeriod"/>
            </a:pPr>
            <a:r>
              <a:rPr lang="es-PE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Informalidad</a:t>
            </a:r>
            <a:endParaRPr lang="es-PE" sz="22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marL="514350" indent="-514350">
              <a:lnSpc>
                <a:spcPct val="150000"/>
              </a:lnSpc>
              <a:buAutoNum type="romanUcPeriod"/>
            </a:pPr>
            <a:r>
              <a:rPr lang="es-PE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Gestión</a:t>
            </a:r>
            <a:endParaRPr lang="es-PE" sz="22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marL="514350" indent="-514350">
              <a:lnSpc>
                <a:spcPct val="150000"/>
              </a:lnSpc>
              <a:buAutoNum type="romanUcPeriod"/>
            </a:pPr>
            <a:r>
              <a:rPr lang="es-PE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Competencia</a:t>
            </a:r>
            <a:endParaRPr lang="es-PE" sz="22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marL="514350" indent="-514350">
              <a:lnSpc>
                <a:spcPct val="150000"/>
              </a:lnSpc>
              <a:buAutoNum type="romanUcPeriod"/>
            </a:pPr>
            <a:r>
              <a:rPr lang="es-PE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Capacitaciones</a:t>
            </a:r>
            <a:endParaRPr lang="es-PE" sz="22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marL="514350" indent="-514350">
              <a:lnSpc>
                <a:spcPct val="150000"/>
              </a:lnSpc>
              <a:buAutoNum type="romanUcPeriod"/>
            </a:pPr>
            <a:r>
              <a:rPr lang="es-PE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Ingresos económicos </a:t>
            </a:r>
            <a:endParaRPr lang="es-PE" sz="22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marL="514350" indent="-514350">
              <a:lnSpc>
                <a:spcPct val="150000"/>
              </a:lnSpc>
              <a:buAutoNum type="romanUcPeriod"/>
            </a:pPr>
            <a:r>
              <a:rPr lang="es-PE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Financiamiento</a:t>
            </a:r>
          </a:p>
        </p:txBody>
      </p:sp>
      <p:sp>
        <p:nvSpPr>
          <p:cNvPr id="3" name="Triángulo rectángulo 2"/>
          <p:cNvSpPr/>
          <p:nvPr/>
        </p:nvSpPr>
        <p:spPr>
          <a:xfrm flipH="1">
            <a:off x="10896600" y="4546600"/>
            <a:ext cx="1295400" cy="2311400"/>
          </a:xfrm>
          <a:prstGeom prst="rtTriangle">
            <a:avLst/>
          </a:prstGeom>
          <a:solidFill>
            <a:schemeClr val="bg1">
              <a:lumMod val="7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riángulo rectángulo 1"/>
          <p:cNvSpPr/>
          <p:nvPr/>
        </p:nvSpPr>
        <p:spPr>
          <a:xfrm flipH="1">
            <a:off x="11366500" y="0"/>
            <a:ext cx="825500" cy="6858000"/>
          </a:xfrm>
          <a:prstGeom prst="rtTriangl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6" name="Imagen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2938" y="245921"/>
            <a:ext cx="1217224" cy="13085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201519" y="6383782"/>
            <a:ext cx="2743200" cy="365125"/>
          </a:xfrm>
        </p:spPr>
        <p:txBody>
          <a:bodyPr/>
          <a:lstStyle/>
          <a:p>
            <a:fld id="{6F2244EB-E99F-4C4A-98E9-FAE1603430C6}" type="slidenum">
              <a:rPr lang="es-PE" smtClean="0"/>
              <a:t>2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139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n 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298" y="1653422"/>
            <a:ext cx="3332076" cy="474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8800" y="228248"/>
            <a:ext cx="10934700" cy="955675"/>
          </a:xfrm>
        </p:spPr>
        <p:txBody>
          <a:bodyPr>
            <a:normAutofit/>
          </a:bodyPr>
          <a:lstStyle/>
          <a:p>
            <a:r>
              <a:rPr lang="es-PE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LOCALIZACIÓN:</a:t>
            </a:r>
            <a:r>
              <a:rPr lang="es-PE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/>
            </a:r>
            <a:br>
              <a:rPr lang="es-PE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es-PE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Distribución por tipo y concentración geográfica</a:t>
            </a:r>
            <a:endParaRPr lang="es-PE" sz="28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991440" y="4232662"/>
            <a:ext cx="38900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 smtClean="0"/>
              <a:t>Nota</a:t>
            </a:r>
            <a:r>
              <a:rPr lang="es-PE" sz="900" dirty="0" smtClean="0">
                <a:sym typeface="Wingdings" panose="05000000000000000000" pitchFamily="2" charset="2"/>
              </a:rPr>
              <a:t>:(*)</a:t>
            </a:r>
            <a:r>
              <a:rPr lang="es-PE" sz="900" dirty="0" smtClean="0"/>
              <a:t> Incluyen a </a:t>
            </a:r>
            <a:r>
              <a:rPr lang="es-PE" sz="900" dirty="0"/>
              <a:t>los mercados </a:t>
            </a:r>
            <a:r>
              <a:rPr lang="es-PE" sz="900" dirty="0" smtClean="0"/>
              <a:t>mixtos (minorista y mayorista).</a:t>
            </a:r>
            <a:endParaRPr lang="es-PE" sz="900" dirty="0"/>
          </a:p>
          <a:p>
            <a:r>
              <a:rPr lang="es-PE" sz="900" dirty="0" smtClean="0">
                <a:latin typeface="+mj-lt"/>
              </a:rPr>
              <a:t>Fuente: Censo Nacional de Mercados de Abastos 2016 </a:t>
            </a:r>
          </a:p>
          <a:p>
            <a:r>
              <a:rPr lang="es-PE" sz="900" dirty="0" smtClean="0">
                <a:latin typeface="+mj-lt"/>
              </a:rPr>
              <a:t>Elaboración: Oficina de Estudios Económicos – PRODUCE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99889" y="5235394"/>
            <a:ext cx="601795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PE" sz="1300" dirty="0" smtClean="0">
                <a:latin typeface="+mj-lt"/>
              </a:rPr>
              <a:t>A nivel nacional </a:t>
            </a:r>
            <a:r>
              <a:rPr lang="es-PE" sz="1300" dirty="0" smtClean="0">
                <a:latin typeface="+mj-lt"/>
              </a:rPr>
              <a:t>2 612 </a:t>
            </a:r>
            <a:r>
              <a:rPr lang="es-PE" sz="1300" dirty="0" smtClean="0">
                <a:latin typeface="+mj-lt"/>
              </a:rPr>
              <a:t>mercados de abastos se </a:t>
            </a:r>
            <a:r>
              <a:rPr lang="es-PE" sz="1300" dirty="0">
                <a:latin typeface="+mj-lt"/>
              </a:rPr>
              <a:t>encuentran </a:t>
            </a:r>
            <a:r>
              <a:rPr lang="es-PE" sz="1300" dirty="0" smtClean="0">
                <a:latin typeface="+mj-lt"/>
              </a:rPr>
              <a:t>operativos. </a:t>
            </a:r>
            <a:r>
              <a:rPr lang="es-PE" sz="1300" dirty="0">
                <a:latin typeface="+mj-lt"/>
              </a:rPr>
              <a:t>D</a:t>
            </a:r>
            <a:r>
              <a:rPr lang="es-PE" sz="1300" dirty="0" smtClean="0">
                <a:latin typeface="+mj-lt"/>
              </a:rPr>
              <a:t>e los cuales el </a:t>
            </a:r>
            <a:r>
              <a:rPr lang="es-PE" sz="1300" dirty="0" smtClean="0">
                <a:latin typeface="+mj-lt"/>
              </a:rPr>
              <a:t>87,8</a:t>
            </a:r>
            <a:r>
              <a:rPr lang="es-PE" sz="1300" dirty="0" smtClean="0">
                <a:latin typeface="+mj-lt"/>
              </a:rPr>
              <a:t>% (</a:t>
            </a:r>
            <a:r>
              <a:rPr lang="es-PE" sz="1300" dirty="0" smtClean="0">
                <a:latin typeface="+mj-lt"/>
              </a:rPr>
              <a:t>2 294</a:t>
            </a:r>
            <a:r>
              <a:rPr lang="es-PE" sz="1300" dirty="0" smtClean="0">
                <a:latin typeface="+mj-lt"/>
              </a:rPr>
              <a:t>) se ubican en zonas urbanas y </a:t>
            </a:r>
            <a:r>
              <a:rPr lang="es-PE" sz="1300" dirty="0">
                <a:latin typeface="+mj-lt"/>
              </a:rPr>
              <a:t>el </a:t>
            </a:r>
            <a:r>
              <a:rPr lang="es-PE" sz="1300" dirty="0" smtClean="0">
                <a:latin typeface="+mj-lt"/>
              </a:rPr>
              <a:t>12,1</a:t>
            </a:r>
            <a:r>
              <a:rPr lang="es-PE" sz="1300" dirty="0" smtClean="0">
                <a:latin typeface="+mj-lt"/>
              </a:rPr>
              <a:t>% (</a:t>
            </a:r>
            <a:r>
              <a:rPr lang="es-PE" sz="1300" dirty="0">
                <a:latin typeface="+mj-lt"/>
              </a:rPr>
              <a:t>318</a:t>
            </a:r>
            <a:r>
              <a:rPr lang="es-PE" sz="1300" dirty="0" smtClean="0">
                <a:latin typeface="+mj-lt"/>
              </a:rPr>
              <a:t>) en zonas rurales.</a:t>
            </a:r>
          </a:p>
          <a:p>
            <a:pPr algn="just">
              <a:buClr>
                <a:srgbClr val="C00000"/>
              </a:buClr>
            </a:pPr>
            <a:endParaRPr lang="es-PE" sz="1300" dirty="0" smtClean="0">
              <a:latin typeface="+mj-lt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PE" sz="1300" dirty="0" smtClean="0">
                <a:latin typeface="+mj-lt"/>
              </a:rPr>
              <a:t>Lima y Callao concentran el </a:t>
            </a:r>
            <a:r>
              <a:rPr lang="es-PE" sz="1300" dirty="0" smtClean="0">
                <a:latin typeface="+mj-lt"/>
              </a:rPr>
              <a:t>53,7</a:t>
            </a:r>
            <a:r>
              <a:rPr lang="es-PE" sz="1300" dirty="0" smtClean="0">
                <a:latin typeface="+mj-lt"/>
              </a:rPr>
              <a:t>% del total de mercados de abastos, seguido por La Libertad (</a:t>
            </a:r>
            <a:r>
              <a:rPr lang="es-PE" sz="1300" dirty="0" smtClean="0">
                <a:latin typeface="+mj-lt"/>
              </a:rPr>
              <a:t>6,1</a:t>
            </a:r>
            <a:r>
              <a:rPr lang="es-PE" sz="1300" dirty="0" smtClean="0">
                <a:latin typeface="+mj-lt"/>
              </a:rPr>
              <a:t>%), Junín (</a:t>
            </a:r>
            <a:r>
              <a:rPr lang="es-PE" sz="1300" dirty="0" smtClean="0">
                <a:latin typeface="+mj-lt"/>
              </a:rPr>
              <a:t>4,6</a:t>
            </a:r>
            <a:r>
              <a:rPr lang="es-PE" sz="1300" dirty="0" smtClean="0">
                <a:latin typeface="+mj-lt"/>
              </a:rPr>
              <a:t>%), Arequipa (</a:t>
            </a:r>
            <a:r>
              <a:rPr lang="es-PE" sz="1300" dirty="0" smtClean="0">
                <a:latin typeface="+mj-lt"/>
              </a:rPr>
              <a:t>4,5</a:t>
            </a:r>
            <a:r>
              <a:rPr lang="es-PE" sz="1300" dirty="0" smtClean="0">
                <a:latin typeface="+mj-lt"/>
              </a:rPr>
              <a:t>%), Ancash (</a:t>
            </a:r>
            <a:r>
              <a:rPr lang="es-PE" sz="1300" dirty="0" smtClean="0">
                <a:latin typeface="+mj-lt"/>
              </a:rPr>
              <a:t>4,2</a:t>
            </a:r>
            <a:r>
              <a:rPr lang="es-PE" sz="1300" dirty="0" smtClean="0">
                <a:latin typeface="+mj-lt"/>
              </a:rPr>
              <a:t>%), y el resto (</a:t>
            </a:r>
            <a:r>
              <a:rPr lang="es-PE" sz="1300" dirty="0" smtClean="0">
                <a:latin typeface="+mj-lt"/>
              </a:rPr>
              <a:t>26,9</a:t>
            </a:r>
            <a:r>
              <a:rPr lang="es-PE" sz="1300" dirty="0" smtClean="0">
                <a:latin typeface="+mj-lt"/>
              </a:rPr>
              <a:t>%).</a:t>
            </a:r>
            <a:endParaRPr lang="es-PE" sz="1300" dirty="0">
              <a:latin typeface="+mj-lt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7173171" y="6476356"/>
            <a:ext cx="305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 smtClean="0">
                <a:latin typeface="+mj-lt"/>
              </a:rPr>
              <a:t>Fuente: Censo Nacional de Mercados de Abastos 2016 </a:t>
            </a:r>
          </a:p>
          <a:p>
            <a:r>
              <a:rPr lang="es-PE" sz="900" dirty="0" smtClean="0">
                <a:latin typeface="+mj-lt"/>
              </a:rPr>
              <a:t>Elaboración: Oficina de Estudios Económicos - PRODUCE</a:t>
            </a:r>
            <a:endParaRPr lang="es-PE" sz="900" dirty="0">
              <a:latin typeface="+mj-lt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561788" y="1150785"/>
            <a:ext cx="5464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 smtClean="0"/>
              <a:t>Número de mercados de abastos por tipo y ámbito</a:t>
            </a:r>
          </a:p>
          <a:p>
            <a:pPr algn="ctr"/>
            <a:r>
              <a:rPr lang="es-PE" sz="1600" dirty="0" smtClean="0"/>
              <a:t> geográfico, 2016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6474360" y="1121916"/>
            <a:ext cx="5498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1400"/>
            </a:lvl1pPr>
          </a:lstStyle>
          <a:p>
            <a:r>
              <a:rPr lang="es-PE" sz="1600" dirty="0"/>
              <a:t>Concentración de los mercados de abastos según regiones, 2016</a:t>
            </a:r>
          </a:p>
          <a:p>
            <a:r>
              <a:rPr lang="es-PE" sz="1600" dirty="0"/>
              <a:t>(%)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7515481" y="5669229"/>
            <a:ext cx="1317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800" b="1" u="sng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Mercados de Abastos</a:t>
            </a:r>
          </a:p>
          <a:p>
            <a:r>
              <a:rPr lang="es-PE" sz="800" b="1" u="sng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(%)</a:t>
            </a:r>
            <a:endParaRPr lang="es-PE" sz="800" b="1" u="sng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252328" y="2490934"/>
            <a:ext cx="8153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 smtClean="0"/>
              <a:t>Tumbes</a:t>
            </a:r>
            <a:endParaRPr lang="es-PE" sz="9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8066427" y="4627385"/>
            <a:ext cx="10953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 smtClean="0"/>
              <a:t>Lima y Callao</a:t>
            </a:r>
            <a:endParaRPr lang="es-PE" sz="900" dirty="0"/>
          </a:p>
        </p:txBody>
      </p:sp>
      <p:sp>
        <p:nvSpPr>
          <p:cNvPr id="18" name="CuadroTexto 17"/>
          <p:cNvSpPr txBox="1"/>
          <p:nvPr/>
        </p:nvSpPr>
        <p:spPr>
          <a:xfrm>
            <a:off x="7252328" y="2880138"/>
            <a:ext cx="5626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 smtClean="0"/>
              <a:t>Piura</a:t>
            </a:r>
            <a:endParaRPr lang="es-PE" sz="900" dirty="0"/>
          </a:p>
        </p:txBody>
      </p:sp>
      <p:sp>
        <p:nvSpPr>
          <p:cNvPr id="19" name="CuadroTexto 18"/>
          <p:cNvSpPr txBox="1"/>
          <p:nvPr/>
        </p:nvSpPr>
        <p:spPr>
          <a:xfrm>
            <a:off x="7252328" y="3306141"/>
            <a:ext cx="10077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 smtClean="0"/>
              <a:t>Lambayeque</a:t>
            </a:r>
            <a:endParaRPr lang="es-PE" sz="900" dirty="0"/>
          </a:p>
        </p:txBody>
      </p:sp>
      <p:sp>
        <p:nvSpPr>
          <p:cNvPr id="20" name="CuadroTexto 19"/>
          <p:cNvSpPr txBox="1"/>
          <p:nvPr/>
        </p:nvSpPr>
        <p:spPr>
          <a:xfrm>
            <a:off x="7530932" y="3684166"/>
            <a:ext cx="10077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 smtClean="0"/>
              <a:t>La Libertad</a:t>
            </a:r>
            <a:endParaRPr lang="es-PE" sz="900" dirty="0"/>
          </a:p>
        </p:txBody>
      </p:sp>
      <p:sp>
        <p:nvSpPr>
          <p:cNvPr id="21" name="CuadroTexto 20"/>
          <p:cNvSpPr txBox="1"/>
          <p:nvPr/>
        </p:nvSpPr>
        <p:spPr>
          <a:xfrm>
            <a:off x="7926389" y="4093297"/>
            <a:ext cx="10077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 smtClean="0"/>
              <a:t>Ancash</a:t>
            </a:r>
            <a:endParaRPr lang="es-PE" sz="900" dirty="0"/>
          </a:p>
        </p:txBody>
      </p:sp>
      <p:sp>
        <p:nvSpPr>
          <p:cNvPr id="22" name="CuadroTexto 21"/>
          <p:cNvSpPr txBox="1"/>
          <p:nvPr/>
        </p:nvSpPr>
        <p:spPr>
          <a:xfrm>
            <a:off x="8783259" y="5295382"/>
            <a:ext cx="4403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 smtClean="0"/>
              <a:t>Ica</a:t>
            </a:r>
            <a:endParaRPr lang="es-PE" sz="900" dirty="0"/>
          </a:p>
        </p:txBody>
      </p:sp>
      <p:sp>
        <p:nvSpPr>
          <p:cNvPr id="23" name="CuadroTexto 22"/>
          <p:cNvSpPr txBox="1"/>
          <p:nvPr/>
        </p:nvSpPr>
        <p:spPr>
          <a:xfrm>
            <a:off x="9120818" y="5781698"/>
            <a:ext cx="7841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 smtClean="0"/>
              <a:t>Arequipa</a:t>
            </a:r>
            <a:endParaRPr lang="es-PE" sz="900" dirty="0"/>
          </a:p>
        </p:txBody>
      </p:sp>
      <p:sp>
        <p:nvSpPr>
          <p:cNvPr id="24" name="CuadroTexto 23"/>
          <p:cNvSpPr txBox="1"/>
          <p:nvPr/>
        </p:nvSpPr>
        <p:spPr>
          <a:xfrm>
            <a:off x="10115724" y="6265786"/>
            <a:ext cx="5565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 smtClean="0"/>
              <a:t>Tacna</a:t>
            </a:r>
            <a:endParaRPr lang="es-PE" sz="900" dirty="0"/>
          </a:p>
        </p:txBody>
      </p:sp>
      <p:sp>
        <p:nvSpPr>
          <p:cNvPr id="25" name="CuadroTexto 24"/>
          <p:cNvSpPr txBox="1"/>
          <p:nvPr/>
        </p:nvSpPr>
        <p:spPr>
          <a:xfrm>
            <a:off x="9253052" y="2403982"/>
            <a:ext cx="8153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 smtClean="0"/>
              <a:t>Loreto</a:t>
            </a:r>
            <a:endParaRPr lang="es-PE" sz="900" dirty="0"/>
          </a:p>
        </p:txBody>
      </p:sp>
      <p:sp>
        <p:nvSpPr>
          <p:cNvPr id="26" name="CuadroTexto 25"/>
          <p:cNvSpPr txBox="1"/>
          <p:nvPr/>
        </p:nvSpPr>
        <p:spPr>
          <a:xfrm>
            <a:off x="10115724" y="4473099"/>
            <a:ext cx="10880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 smtClean="0"/>
              <a:t>Madre de Dios</a:t>
            </a:r>
            <a:endParaRPr lang="es-PE" sz="900" dirty="0"/>
          </a:p>
        </p:txBody>
      </p:sp>
      <p:sp>
        <p:nvSpPr>
          <p:cNvPr id="27" name="CuadroTexto 26"/>
          <p:cNvSpPr txBox="1"/>
          <p:nvPr/>
        </p:nvSpPr>
        <p:spPr>
          <a:xfrm>
            <a:off x="9833684" y="3796180"/>
            <a:ext cx="10880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 smtClean="0"/>
              <a:t>Ucayali</a:t>
            </a:r>
            <a:endParaRPr lang="es-PE" sz="900" dirty="0"/>
          </a:p>
        </p:txBody>
      </p:sp>
      <p:sp>
        <p:nvSpPr>
          <p:cNvPr id="28" name="CuadroTexto 27"/>
          <p:cNvSpPr txBox="1"/>
          <p:nvPr/>
        </p:nvSpPr>
        <p:spPr>
          <a:xfrm>
            <a:off x="10424699" y="5179966"/>
            <a:ext cx="4450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 smtClean="0"/>
              <a:t>Puno</a:t>
            </a:r>
            <a:endParaRPr lang="es-PE" sz="900" dirty="0"/>
          </a:p>
        </p:txBody>
      </p:sp>
      <p:sp>
        <p:nvSpPr>
          <p:cNvPr id="29" name="CuadroTexto 28"/>
          <p:cNvSpPr txBox="1"/>
          <p:nvPr/>
        </p:nvSpPr>
        <p:spPr>
          <a:xfrm>
            <a:off x="9743202" y="4753995"/>
            <a:ext cx="10880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 smtClean="0"/>
              <a:t>Cusco</a:t>
            </a:r>
            <a:endParaRPr lang="es-PE" sz="900" dirty="0"/>
          </a:p>
        </p:txBody>
      </p:sp>
      <p:sp>
        <p:nvSpPr>
          <p:cNvPr id="30" name="CuadroTexto 29"/>
          <p:cNvSpPr txBox="1"/>
          <p:nvPr/>
        </p:nvSpPr>
        <p:spPr>
          <a:xfrm>
            <a:off x="9070771" y="4400702"/>
            <a:ext cx="10880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 smtClean="0"/>
              <a:t>Junín</a:t>
            </a:r>
            <a:endParaRPr lang="es-PE" sz="900" dirty="0"/>
          </a:p>
        </p:txBody>
      </p:sp>
      <p:sp>
        <p:nvSpPr>
          <p:cNvPr id="31" name="CuadroTexto 30"/>
          <p:cNvSpPr txBox="1"/>
          <p:nvPr/>
        </p:nvSpPr>
        <p:spPr>
          <a:xfrm>
            <a:off x="8793634" y="3228818"/>
            <a:ext cx="10880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 smtClean="0"/>
              <a:t>San Martín</a:t>
            </a:r>
            <a:endParaRPr lang="es-PE" sz="900" dirty="0"/>
          </a:p>
        </p:txBody>
      </p:sp>
      <p:sp>
        <p:nvSpPr>
          <p:cNvPr id="32" name="CuadroTexto 31"/>
          <p:cNvSpPr txBox="1"/>
          <p:nvPr/>
        </p:nvSpPr>
        <p:spPr>
          <a:xfrm>
            <a:off x="8783259" y="3838965"/>
            <a:ext cx="10880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 smtClean="0"/>
              <a:t>Huánuco</a:t>
            </a:r>
            <a:endParaRPr lang="es-PE" sz="900" dirty="0"/>
          </a:p>
        </p:txBody>
      </p:sp>
      <p:sp>
        <p:nvSpPr>
          <p:cNvPr id="34" name="CuadroTexto 33"/>
          <p:cNvSpPr txBox="1"/>
          <p:nvPr/>
        </p:nvSpPr>
        <p:spPr>
          <a:xfrm>
            <a:off x="8430265" y="2654018"/>
            <a:ext cx="10880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 smtClean="0"/>
              <a:t>Amazonas</a:t>
            </a:r>
            <a:endParaRPr lang="es-PE" sz="900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817269"/>
              </p:ext>
            </p:extLst>
          </p:nvPr>
        </p:nvGraphicFramePr>
        <p:xfrm>
          <a:off x="1044377" y="1801915"/>
          <a:ext cx="4948322" cy="24016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8399"/>
                <a:gridCol w="994605"/>
                <a:gridCol w="784733"/>
                <a:gridCol w="894231"/>
                <a:gridCol w="976354"/>
              </a:tblGrid>
              <a:tr h="478457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PE" sz="16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Tipo de mercado</a:t>
                      </a:r>
                      <a:endParaRPr lang="es-PE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5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Total Nacional</a:t>
                      </a:r>
                      <a:endParaRPr lang="es-PE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5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PE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Ámbito</a:t>
                      </a:r>
                      <a:endParaRPr lang="es-PE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5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PE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</a:tr>
              <a:tr h="487831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N°</a:t>
                      </a:r>
                      <a:endParaRPr lang="es-PE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Part. %</a:t>
                      </a:r>
                      <a:endParaRPr lang="es-PE" sz="1600" b="1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Urbano</a:t>
                      </a:r>
                      <a:endParaRPr lang="es-PE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</a:t>
                      </a:r>
                      <a:endParaRPr lang="es-PE" sz="1600" b="1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F5050"/>
                    </a:solidFill>
                  </a:tcPr>
                </a:tc>
              </a:tr>
              <a:tr h="478457"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 dirty="0">
                          <a:effectLst/>
                          <a:latin typeface="+mj-lt"/>
                        </a:rPr>
                        <a:t>Mayorista</a:t>
                      </a:r>
                      <a:endParaRPr lang="es-P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i="0" u="none" strike="noStrike" dirty="0" smtClean="0">
                          <a:effectLst/>
                          <a:latin typeface="+mj-lt"/>
                        </a:rPr>
                        <a:t>44 </a:t>
                      </a:r>
                      <a:endParaRPr lang="es-P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i="0" u="none" strike="noStrike" dirty="0">
                          <a:effectLst/>
                          <a:latin typeface="+mj-lt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 smtClean="0">
                          <a:effectLst/>
                          <a:latin typeface="+mj-lt"/>
                        </a:rPr>
                        <a:t>41 </a:t>
                      </a:r>
                      <a:endParaRPr lang="es-P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 smtClean="0">
                          <a:effectLst/>
                          <a:latin typeface="+mj-lt"/>
                        </a:rPr>
                        <a:t>3 </a:t>
                      </a:r>
                      <a:endParaRPr lang="es-P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478457"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 dirty="0" smtClean="0">
                          <a:effectLst/>
                          <a:latin typeface="+mj-lt"/>
                        </a:rPr>
                        <a:t>Minorista*</a:t>
                      </a:r>
                      <a:endParaRPr lang="es-P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i="0" u="none" strike="noStrike" dirty="0" smtClean="0">
                          <a:effectLst/>
                          <a:latin typeface="+mj-lt"/>
                        </a:rPr>
                        <a:t>2</a:t>
                      </a:r>
                      <a:r>
                        <a:rPr lang="es-PE" sz="1400" b="1" i="0" u="none" strike="noStrike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s-PE" sz="1400" b="1" i="0" u="none" strike="noStrike" dirty="0" smtClean="0">
                          <a:effectLst/>
                          <a:latin typeface="+mj-lt"/>
                        </a:rPr>
                        <a:t>568 </a:t>
                      </a:r>
                      <a:endParaRPr lang="es-P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i="0" u="none" strike="noStrike" dirty="0">
                          <a:effectLst/>
                          <a:latin typeface="+mj-lt"/>
                        </a:rPr>
                        <a:t>98%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 smtClean="0">
                          <a:effectLst/>
                          <a:latin typeface="+mj-lt"/>
                        </a:rPr>
                        <a:t>2</a:t>
                      </a:r>
                      <a:r>
                        <a:rPr lang="es-PE" sz="1400" b="0" i="0" u="none" strike="noStrike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s-PE" sz="1400" b="0" i="0" u="none" strike="noStrike" dirty="0" smtClean="0">
                          <a:effectLst/>
                          <a:latin typeface="+mj-lt"/>
                        </a:rPr>
                        <a:t>253</a:t>
                      </a:r>
                      <a:endParaRPr lang="es-P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 smtClean="0">
                          <a:effectLst/>
                          <a:latin typeface="+mj-lt"/>
                        </a:rPr>
                        <a:t>315 </a:t>
                      </a:r>
                      <a:endParaRPr lang="es-P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478457"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Total</a:t>
                      </a:r>
                      <a:endParaRPr lang="es-PE" sz="14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lang="es-PE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PE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612 </a:t>
                      </a:r>
                      <a:endParaRPr lang="es-PE" sz="14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lang="es-PE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PE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294 </a:t>
                      </a:r>
                      <a:endParaRPr lang="es-PE" sz="14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318 </a:t>
                      </a:r>
                      <a:endParaRPr lang="es-PE" sz="14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8" name="CuadroTexto 47"/>
          <p:cNvSpPr txBox="1"/>
          <p:nvPr/>
        </p:nvSpPr>
        <p:spPr>
          <a:xfrm>
            <a:off x="7565708" y="5394552"/>
            <a:ext cx="13887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8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Mercados Mayoristas</a:t>
            </a:r>
            <a:endParaRPr lang="es-PE" sz="8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Picture 2" descr="http://wrap.seigualdad.gob.es/recursos/img/ubicac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298" y="3133709"/>
            <a:ext cx="163513" cy="12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2" descr="http://wrap.seigualdad.gob.es/recursos/img/ubicac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658" y="3630883"/>
            <a:ext cx="163513" cy="12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2" descr="http://wrap.seigualdad.gob.es/recursos/img/ubicac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872" y="4228595"/>
            <a:ext cx="163513" cy="12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2" descr="http://wrap.seigualdad.gob.es/recursos/img/ubicac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415" y="4825650"/>
            <a:ext cx="163513" cy="12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2" descr="http://wrap.seigualdad.gob.es/recursos/img/ubicac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5751" y="4604444"/>
            <a:ext cx="163513" cy="12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2" descr="http://wrap.seigualdad.gob.es/recursos/img/ubicac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771" y="4220373"/>
            <a:ext cx="163513" cy="12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" descr="http://wrap.seigualdad.gob.es/recursos/img/ubicac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744" y="3651685"/>
            <a:ext cx="163513" cy="12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2" descr="http://wrap.seigualdad.gob.es/recursos/img/ubicac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684" y="3139680"/>
            <a:ext cx="163513" cy="12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2" descr="http://wrap.seigualdad.gob.es/recursos/img/ubicac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578" y="2907002"/>
            <a:ext cx="163513" cy="12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2" descr="http://wrap.seigualdad.gob.es/recursos/img/ubicac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429" y="4277740"/>
            <a:ext cx="163513" cy="12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2" descr="http://wrap.seigualdad.gob.es/recursos/img/ubicac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145" y="5832919"/>
            <a:ext cx="163513" cy="12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2" descr="http://wrap.seigualdad.gob.es/recursos/img/ubicac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6122" y="5609562"/>
            <a:ext cx="163513" cy="12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2" descr="http://wrap.seigualdad.gob.es/recursos/img/ubicac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491" y="5446732"/>
            <a:ext cx="163513" cy="12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CuadroTexto 42"/>
          <p:cNvSpPr txBox="1"/>
          <p:nvPr/>
        </p:nvSpPr>
        <p:spPr>
          <a:xfrm>
            <a:off x="9651948" y="6033771"/>
            <a:ext cx="7841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 smtClean="0"/>
              <a:t>Moquegua</a:t>
            </a:r>
            <a:endParaRPr lang="es-PE" sz="90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44EB-E99F-4C4A-98E9-FAE1603430C6}" type="slidenum">
              <a:rPr lang="es-PE" smtClean="0"/>
              <a:t>3</a:t>
            </a:fld>
            <a:endParaRPr lang="es-PE"/>
          </a:p>
        </p:txBody>
      </p:sp>
      <p:sp>
        <p:nvSpPr>
          <p:cNvPr id="62" name="CuadroTexto 61"/>
          <p:cNvSpPr txBox="1"/>
          <p:nvPr/>
        </p:nvSpPr>
        <p:spPr>
          <a:xfrm>
            <a:off x="7833611" y="2588085"/>
            <a:ext cx="2889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800" dirty="0" smtClean="0"/>
              <a:t>,</a:t>
            </a:r>
            <a:endParaRPr lang="es-PE" sz="800" dirty="0"/>
          </a:p>
        </p:txBody>
      </p:sp>
      <p:sp>
        <p:nvSpPr>
          <p:cNvPr id="63" name="CuadroTexto 62"/>
          <p:cNvSpPr txBox="1"/>
          <p:nvPr/>
        </p:nvSpPr>
        <p:spPr>
          <a:xfrm>
            <a:off x="7890308" y="2909379"/>
            <a:ext cx="2889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800" dirty="0" smtClean="0"/>
              <a:t>,</a:t>
            </a:r>
            <a:endParaRPr lang="es-PE" sz="800" dirty="0"/>
          </a:p>
        </p:txBody>
      </p:sp>
      <p:sp>
        <p:nvSpPr>
          <p:cNvPr id="64" name="CuadroTexto 63"/>
          <p:cNvSpPr txBox="1"/>
          <p:nvPr/>
        </p:nvSpPr>
        <p:spPr>
          <a:xfrm>
            <a:off x="8475940" y="2891537"/>
            <a:ext cx="2889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800" dirty="0" smtClean="0"/>
              <a:t>,</a:t>
            </a:r>
            <a:endParaRPr lang="es-PE" sz="800" dirty="0"/>
          </a:p>
        </p:txBody>
      </p:sp>
      <p:sp>
        <p:nvSpPr>
          <p:cNvPr id="65" name="CuadroTexto 64"/>
          <p:cNvSpPr txBox="1"/>
          <p:nvPr/>
        </p:nvSpPr>
        <p:spPr>
          <a:xfrm>
            <a:off x="9418834" y="2647109"/>
            <a:ext cx="2889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800" dirty="0" smtClean="0"/>
              <a:t>,</a:t>
            </a:r>
            <a:endParaRPr lang="es-PE" sz="800" dirty="0"/>
          </a:p>
        </p:txBody>
      </p:sp>
      <p:sp>
        <p:nvSpPr>
          <p:cNvPr id="66" name="CuadroTexto 65"/>
          <p:cNvSpPr txBox="1"/>
          <p:nvPr/>
        </p:nvSpPr>
        <p:spPr>
          <a:xfrm>
            <a:off x="8029102" y="3215178"/>
            <a:ext cx="2889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800" dirty="0" smtClean="0"/>
              <a:t>,</a:t>
            </a:r>
            <a:endParaRPr lang="es-PE" sz="800" dirty="0"/>
          </a:p>
        </p:txBody>
      </p:sp>
      <p:sp>
        <p:nvSpPr>
          <p:cNvPr id="67" name="CuadroTexto 66"/>
          <p:cNvSpPr txBox="1"/>
          <p:nvPr/>
        </p:nvSpPr>
        <p:spPr>
          <a:xfrm>
            <a:off x="8314417" y="3234295"/>
            <a:ext cx="2889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800" dirty="0" smtClean="0"/>
              <a:t>,</a:t>
            </a:r>
            <a:endParaRPr lang="es-PE" sz="800" dirty="0"/>
          </a:p>
        </p:txBody>
      </p:sp>
      <p:sp>
        <p:nvSpPr>
          <p:cNvPr id="68" name="CuadroTexto 67"/>
          <p:cNvSpPr txBox="1"/>
          <p:nvPr/>
        </p:nvSpPr>
        <p:spPr>
          <a:xfrm>
            <a:off x="8829779" y="3379307"/>
            <a:ext cx="2889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800" dirty="0" smtClean="0"/>
              <a:t>,</a:t>
            </a:r>
            <a:endParaRPr lang="es-PE" sz="800" dirty="0"/>
          </a:p>
        </p:txBody>
      </p:sp>
      <p:sp>
        <p:nvSpPr>
          <p:cNvPr id="69" name="CuadroTexto 68"/>
          <p:cNvSpPr txBox="1"/>
          <p:nvPr/>
        </p:nvSpPr>
        <p:spPr>
          <a:xfrm>
            <a:off x="8408732" y="3615547"/>
            <a:ext cx="2889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800" dirty="0" smtClean="0"/>
              <a:t>,</a:t>
            </a:r>
            <a:endParaRPr lang="es-PE" sz="800" dirty="0"/>
          </a:p>
        </p:txBody>
      </p:sp>
      <p:sp>
        <p:nvSpPr>
          <p:cNvPr id="70" name="CuadroTexto 69"/>
          <p:cNvSpPr txBox="1"/>
          <p:nvPr/>
        </p:nvSpPr>
        <p:spPr>
          <a:xfrm>
            <a:off x="8587832" y="3991121"/>
            <a:ext cx="2889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800" dirty="0" smtClean="0"/>
              <a:t>,</a:t>
            </a:r>
            <a:endParaRPr lang="es-PE" sz="800" dirty="0"/>
          </a:p>
        </p:txBody>
      </p:sp>
      <p:sp>
        <p:nvSpPr>
          <p:cNvPr id="71" name="CuadroTexto 70"/>
          <p:cNvSpPr txBox="1"/>
          <p:nvPr/>
        </p:nvSpPr>
        <p:spPr>
          <a:xfrm>
            <a:off x="9004668" y="3991283"/>
            <a:ext cx="2889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800" dirty="0" smtClean="0"/>
              <a:t>,</a:t>
            </a:r>
            <a:endParaRPr lang="es-PE" sz="800" dirty="0"/>
          </a:p>
        </p:txBody>
      </p:sp>
      <p:sp>
        <p:nvSpPr>
          <p:cNvPr id="72" name="CuadroTexto 71"/>
          <p:cNvSpPr txBox="1"/>
          <p:nvPr/>
        </p:nvSpPr>
        <p:spPr>
          <a:xfrm>
            <a:off x="9668344" y="4030540"/>
            <a:ext cx="2889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800" dirty="0" smtClean="0"/>
              <a:t>,</a:t>
            </a:r>
            <a:endParaRPr lang="es-PE" sz="800" dirty="0"/>
          </a:p>
        </p:txBody>
      </p:sp>
      <p:sp>
        <p:nvSpPr>
          <p:cNvPr id="73" name="CuadroTexto 72"/>
          <p:cNvSpPr txBox="1"/>
          <p:nvPr/>
        </p:nvSpPr>
        <p:spPr>
          <a:xfrm>
            <a:off x="9189795" y="4230822"/>
            <a:ext cx="2889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800" dirty="0" smtClean="0"/>
              <a:t>,</a:t>
            </a:r>
            <a:endParaRPr lang="es-PE" sz="800" dirty="0"/>
          </a:p>
        </p:txBody>
      </p:sp>
      <p:sp>
        <p:nvSpPr>
          <p:cNvPr id="74" name="CuadroTexto 73"/>
          <p:cNvSpPr txBox="1"/>
          <p:nvPr/>
        </p:nvSpPr>
        <p:spPr>
          <a:xfrm>
            <a:off x="8874774" y="4579573"/>
            <a:ext cx="2889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800" dirty="0" smtClean="0"/>
              <a:t>,</a:t>
            </a:r>
            <a:endParaRPr lang="es-PE" sz="800" dirty="0"/>
          </a:p>
        </p:txBody>
      </p:sp>
      <p:sp>
        <p:nvSpPr>
          <p:cNvPr id="75" name="CuadroTexto 74"/>
          <p:cNvSpPr txBox="1"/>
          <p:nvPr/>
        </p:nvSpPr>
        <p:spPr>
          <a:xfrm>
            <a:off x="9304248" y="4514972"/>
            <a:ext cx="2889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800" dirty="0" smtClean="0"/>
              <a:t>,</a:t>
            </a:r>
            <a:endParaRPr lang="es-PE" sz="800" dirty="0"/>
          </a:p>
        </p:txBody>
      </p:sp>
      <p:sp>
        <p:nvSpPr>
          <p:cNvPr id="76" name="CuadroTexto 75"/>
          <p:cNvSpPr txBox="1"/>
          <p:nvPr/>
        </p:nvSpPr>
        <p:spPr>
          <a:xfrm>
            <a:off x="10407702" y="4642083"/>
            <a:ext cx="2889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800" dirty="0" smtClean="0"/>
              <a:t>,</a:t>
            </a:r>
            <a:endParaRPr lang="es-PE" sz="800" dirty="0"/>
          </a:p>
        </p:txBody>
      </p:sp>
      <p:sp>
        <p:nvSpPr>
          <p:cNvPr id="77" name="CuadroTexto 76"/>
          <p:cNvSpPr txBox="1"/>
          <p:nvPr/>
        </p:nvSpPr>
        <p:spPr>
          <a:xfrm>
            <a:off x="9982401" y="4934574"/>
            <a:ext cx="2889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800" dirty="0" smtClean="0"/>
              <a:t>,</a:t>
            </a:r>
            <a:endParaRPr lang="es-PE" sz="800" dirty="0"/>
          </a:p>
        </p:txBody>
      </p:sp>
      <p:sp>
        <p:nvSpPr>
          <p:cNvPr id="78" name="CuadroTexto 77"/>
          <p:cNvSpPr txBox="1"/>
          <p:nvPr/>
        </p:nvSpPr>
        <p:spPr>
          <a:xfrm>
            <a:off x="9779393" y="5144699"/>
            <a:ext cx="2889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800" dirty="0" smtClean="0"/>
              <a:t>,</a:t>
            </a:r>
            <a:endParaRPr lang="es-PE" sz="800" dirty="0"/>
          </a:p>
        </p:txBody>
      </p:sp>
      <p:sp>
        <p:nvSpPr>
          <p:cNvPr id="79" name="CuadroTexto 78"/>
          <p:cNvSpPr txBox="1"/>
          <p:nvPr/>
        </p:nvSpPr>
        <p:spPr>
          <a:xfrm>
            <a:off x="9507369" y="5162444"/>
            <a:ext cx="2889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800" dirty="0" smtClean="0"/>
              <a:t>,</a:t>
            </a:r>
            <a:endParaRPr lang="es-PE" sz="800" dirty="0"/>
          </a:p>
        </p:txBody>
      </p:sp>
      <p:sp>
        <p:nvSpPr>
          <p:cNvPr id="80" name="CuadroTexto 79"/>
          <p:cNvSpPr txBox="1"/>
          <p:nvPr/>
        </p:nvSpPr>
        <p:spPr>
          <a:xfrm>
            <a:off x="9129835" y="5198989"/>
            <a:ext cx="2889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800" dirty="0" smtClean="0"/>
              <a:t>,</a:t>
            </a:r>
            <a:endParaRPr lang="es-PE" sz="800" dirty="0"/>
          </a:p>
        </p:txBody>
      </p:sp>
      <p:sp>
        <p:nvSpPr>
          <p:cNvPr id="81" name="CuadroTexto 80"/>
          <p:cNvSpPr txBox="1"/>
          <p:nvPr/>
        </p:nvSpPr>
        <p:spPr>
          <a:xfrm>
            <a:off x="9905335" y="5608202"/>
            <a:ext cx="2889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800" dirty="0" smtClean="0"/>
              <a:t>,</a:t>
            </a:r>
            <a:endParaRPr lang="es-PE" sz="800" dirty="0"/>
          </a:p>
        </p:txBody>
      </p:sp>
      <p:sp>
        <p:nvSpPr>
          <p:cNvPr id="82" name="CuadroTexto 81"/>
          <p:cNvSpPr txBox="1"/>
          <p:nvPr/>
        </p:nvSpPr>
        <p:spPr>
          <a:xfrm>
            <a:off x="10535929" y="5399118"/>
            <a:ext cx="2889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800" dirty="0" smtClean="0"/>
              <a:t>,</a:t>
            </a:r>
            <a:endParaRPr lang="es-PE" sz="800" dirty="0"/>
          </a:p>
        </p:txBody>
      </p:sp>
      <p:sp>
        <p:nvSpPr>
          <p:cNvPr id="83" name="CuadroTexto 82"/>
          <p:cNvSpPr txBox="1"/>
          <p:nvPr/>
        </p:nvSpPr>
        <p:spPr>
          <a:xfrm>
            <a:off x="10309285" y="5866117"/>
            <a:ext cx="2889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800" dirty="0" smtClean="0"/>
              <a:t>,</a:t>
            </a:r>
            <a:endParaRPr lang="es-PE" sz="800" dirty="0"/>
          </a:p>
        </p:txBody>
      </p:sp>
      <p:sp>
        <p:nvSpPr>
          <p:cNvPr id="84" name="CuadroTexto 83"/>
          <p:cNvSpPr txBox="1"/>
          <p:nvPr/>
        </p:nvSpPr>
        <p:spPr>
          <a:xfrm>
            <a:off x="10436072" y="6085746"/>
            <a:ext cx="2889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800" dirty="0" smtClean="0"/>
              <a:t>,</a:t>
            </a:r>
            <a:endParaRPr lang="es-PE" sz="800" dirty="0"/>
          </a:p>
        </p:txBody>
      </p:sp>
    </p:spTree>
    <p:extLst>
      <p:ext uri="{BB962C8B-B14F-4D97-AF65-F5344CB8AC3E}">
        <p14:creationId xmlns:p14="http://schemas.microsoft.com/office/powerpoint/2010/main" val="44172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558800" y="5031322"/>
            <a:ext cx="5674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 smtClean="0">
                <a:latin typeface="+mj-lt"/>
              </a:rPr>
              <a:t>Fuente: Censo Nacional de Mercados de Abastos 2016 </a:t>
            </a:r>
          </a:p>
          <a:p>
            <a:r>
              <a:rPr lang="es-PE" sz="900" dirty="0" smtClean="0">
                <a:latin typeface="+mj-lt"/>
              </a:rPr>
              <a:t>Elaboración: Oficina de Estudios Económicos - PRODUCE</a:t>
            </a:r>
            <a:endParaRPr lang="es-PE" sz="900" dirty="0">
              <a:latin typeface="+mj-lt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860743" y="5762582"/>
            <a:ext cx="9755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PE" sz="1400" dirty="0">
                <a:latin typeface="+mj-lt"/>
                <a:ea typeface="+mj-ea"/>
                <a:cs typeface="+mj-cs"/>
              </a:rPr>
              <a:t>A nivel nacional, el </a:t>
            </a:r>
            <a:r>
              <a:rPr lang="es-PE" sz="1400" dirty="0" smtClean="0">
                <a:latin typeface="+mj-lt"/>
                <a:ea typeface="+mj-ea"/>
                <a:cs typeface="+mj-cs"/>
              </a:rPr>
              <a:t>32,5</a:t>
            </a:r>
            <a:r>
              <a:rPr lang="es-PE" sz="1400" dirty="0">
                <a:latin typeface="+mj-lt"/>
                <a:ea typeface="+mj-ea"/>
                <a:cs typeface="+mj-cs"/>
              </a:rPr>
              <a:t>% de mercados de abastos en el momento de su formación fue comprado por comerciantes, mientras que el </a:t>
            </a:r>
            <a:r>
              <a:rPr lang="es-PE" sz="1400" dirty="0" smtClean="0">
                <a:latin typeface="+mj-lt"/>
                <a:ea typeface="+mj-ea"/>
                <a:cs typeface="+mj-cs"/>
              </a:rPr>
              <a:t>29,6</a:t>
            </a:r>
            <a:r>
              <a:rPr lang="es-PE" sz="1400" dirty="0">
                <a:latin typeface="+mj-lt"/>
                <a:ea typeface="+mj-ea"/>
                <a:cs typeface="+mj-cs"/>
              </a:rPr>
              <a:t>% fue creado por </a:t>
            </a:r>
            <a:r>
              <a:rPr lang="es-PE" sz="1400" dirty="0" smtClean="0">
                <a:latin typeface="+mj-lt"/>
                <a:ea typeface="+mj-ea"/>
                <a:cs typeface="+mj-cs"/>
              </a:rPr>
              <a:t>las Municipalidades.</a:t>
            </a:r>
            <a:endParaRPr lang="es-PE" sz="1400" dirty="0">
              <a:latin typeface="+mj-lt"/>
              <a:ea typeface="+mj-ea"/>
              <a:cs typeface="+mj-cs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2558120" y="1330793"/>
            <a:ext cx="6583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 smtClean="0"/>
              <a:t>En el momento de su formación, el mercado de abastos fue: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928354"/>
              </p:ext>
            </p:extLst>
          </p:nvPr>
        </p:nvGraphicFramePr>
        <p:xfrm>
          <a:off x="356439" y="2172775"/>
          <a:ext cx="3858374" cy="2809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4884300"/>
              </p:ext>
            </p:extLst>
          </p:nvPr>
        </p:nvGraphicFramePr>
        <p:xfrm>
          <a:off x="4374357" y="2172775"/>
          <a:ext cx="3586162" cy="2843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7732592"/>
              </p:ext>
            </p:extLst>
          </p:nvPr>
        </p:nvGraphicFramePr>
        <p:xfrm>
          <a:off x="8120063" y="2134951"/>
          <a:ext cx="3762374" cy="2885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1120342" y="1823802"/>
            <a:ext cx="2275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>
                <a:solidFill>
                  <a:schemeClr val="bg2">
                    <a:lumMod val="25000"/>
                  </a:schemeClr>
                </a:solidFill>
              </a:rPr>
              <a:t>Total Nacional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5025592" y="1823802"/>
            <a:ext cx="2275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>
                <a:solidFill>
                  <a:schemeClr val="bg2">
                    <a:lumMod val="25000"/>
                  </a:schemeClr>
                </a:solidFill>
              </a:rPr>
              <a:t>Mayorista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9141286" y="1818804"/>
            <a:ext cx="2275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>
                <a:solidFill>
                  <a:schemeClr val="bg2">
                    <a:lumMod val="25000"/>
                  </a:schemeClr>
                </a:solidFill>
              </a:rPr>
              <a:t>Minorista</a:t>
            </a: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558800" y="228248"/>
            <a:ext cx="10934700" cy="955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ORIGEN:</a:t>
            </a:r>
            <a:r>
              <a:rPr lang="es-PE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/>
            </a:r>
            <a:br>
              <a:rPr lang="es-PE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es-PE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¿</a:t>
            </a:r>
            <a:r>
              <a:rPr lang="es-PE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Cómo se iniciaron los mercados de abastos</a:t>
            </a:r>
            <a:r>
              <a:rPr lang="es-PE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endParaRPr lang="es-PE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44EB-E99F-4C4A-98E9-FAE1603430C6}" type="slidenum">
              <a:rPr lang="es-PE" smtClean="0"/>
              <a:t>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6453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7938201" y="2153047"/>
            <a:ext cx="3813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>
                <a:solidFill>
                  <a:schemeClr val="bg2">
                    <a:lumMod val="25000"/>
                  </a:schemeClr>
                </a:solidFill>
              </a:rPr>
              <a:t>Rural</a:t>
            </a:r>
            <a:endParaRPr lang="es-PE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9003486" y="5168787"/>
            <a:ext cx="2837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 smtClean="0">
                <a:latin typeface="+mj-lt"/>
              </a:rPr>
              <a:t>Fuente: Censo Nacional de Mercados de Abastos 2016 </a:t>
            </a:r>
          </a:p>
          <a:p>
            <a:r>
              <a:rPr lang="es-PE" sz="900" dirty="0" smtClean="0">
                <a:latin typeface="+mj-lt"/>
              </a:rPr>
              <a:t>Elaboración: Oficina de Estudios Económicos - PRODUCE</a:t>
            </a:r>
            <a:endParaRPr lang="es-PE" sz="900" dirty="0">
              <a:latin typeface="+mj-lt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062906" y="2109151"/>
            <a:ext cx="2275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>
                <a:solidFill>
                  <a:schemeClr val="bg2">
                    <a:lumMod val="25000"/>
                  </a:schemeClr>
                </a:solidFill>
              </a:rPr>
              <a:t>Total Nacional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4010163" y="2109151"/>
            <a:ext cx="3928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chemeClr val="bg2">
                    <a:lumMod val="25000"/>
                  </a:schemeClr>
                </a:solidFill>
              </a:rPr>
              <a:t>U</a:t>
            </a:r>
            <a:r>
              <a:rPr lang="es-PE" b="1" dirty="0" smtClean="0">
                <a:solidFill>
                  <a:schemeClr val="bg2">
                    <a:lumMod val="25000"/>
                  </a:schemeClr>
                </a:solidFill>
              </a:rPr>
              <a:t>rbano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558800" y="5486624"/>
            <a:ext cx="857408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PE" sz="1300" dirty="0" smtClean="0">
                <a:latin typeface="+mj-lt"/>
              </a:rPr>
              <a:t>A nivel nacional, el </a:t>
            </a:r>
            <a:r>
              <a:rPr lang="es-PE" sz="1300" dirty="0" smtClean="0">
                <a:latin typeface="+mj-lt"/>
              </a:rPr>
              <a:t>56,3</a:t>
            </a:r>
            <a:r>
              <a:rPr lang="es-PE" sz="1300" dirty="0" smtClean="0">
                <a:latin typeface="+mj-lt"/>
              </a:rPr>
              <a:t>% de los mercados de abastos cuentan con licencia de funcionamiento, el </a:t>
            </a:r>
            <a:r>
              <a:rPr lang="es-PE" sz="1300" dirty="0" smtClean="0">
                <a:latin typeface="+mj-lt"/>
              </a:rPr>
              <a:t>48,4</a:t>
            </a:r>
            <a:r>
              <a:rPr lang="es-PE" sz="1300" dirty="0" smtClean="0">
                <a:latin typeface="+mj-lt"/>
              </a:rPr>
              <a:t>% cuentan con certificado de defensa civil y </a:t>
            </a:r>
            <a:r>
              <a:rPr lang="es-PE" sz="1300" b="1" dirty="0" smtClean="0">
                <a:latin typeface="+mj-lt"/>
              </a:rPr>
              <a:t>el </a:t>
            </a:r>
            <a:r>
              <a:rPr lang="es-PE" sz="1300" b="1" dirty="0" smtClean="0">
                <a:latin typeface="+mj-lt"/>
              </a:rPr>
              <a:t>78,3</a:t>
            </a:r>
            <a:r>
              <a:rPr lang="es-PE" sz="1300" b="1" dirty="0" smtClean="0">
                <a:latin typeface="+mj-lt"/>
              </a:rPr>
              <a:t>% con reglamento interno</a:t>
            </a:r>
            <a:r>
              <a:rPr lang="es-PE" sz="1300" dirty="0" smtClean="0">
                <a:latin typeface="+mj-lt"/>
              </a:rPr>
              <a:t>.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s-PE" sz="1300" dirty="0" smtClean="0">
              <a:latin typeface="+mj-lt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PE" sz="1300" dirty="0" smtClean="0">
                <a:latin typeface="+mj-lt"/>
              </a:rPr>
              <a:t>Según ámbito geográfico, el </a:t>
            </a:r>
            <a:r>
              <a:rPr lang="es-PE" sz="1300" dirty="0" smtClean="0">
                <a:latin typeface="+mj-lt"/>
              </a:rPr>
              <a:t>58,0</a:t>
            </a:r>
            <a:r>
              <a:rPr lang="es-PE" sz="1300" dirty="0" smtClean="0">
                <a:latin typeface="+mj-lt"/>
              </a:rPr>
              <a:t>% de los mercados de abastos ubicadas en zonas urbanas cuentan con Licencia de funcionamiento, mientras que en zonas rurales solo el </a:t>
            </a:r>
            <a:r>
              <a:rPr lang="es-PE" sz="1300" dirty="0" smtClean="0">
                <a:latin typeface="+mj-lt"/>
              </a:rPr>
              <a:t>44,3</a:t>
            </a:r>
            <a:r>
              <a:rPr lang="es-PE" sz="1300" dirty="0" smtClean="0">
                <a:latin typeface="+mj-lt"/>
              </a:rPr>
              <a:t>% de los mercados cuentan con dicha licencia.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sz="1300" dirty="0">
              <a:latin typeface="+mj-lt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1769688" y="1268375"/>
            <a:ext cx="8791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 smtClean="0"/>
              <a:t>Mercados de abastos que cuentan con Licencia de Funcionamiento, Certificado de Defensa Civil y Reglamento Interno, según ámbito geográfico </a:t>
            </a: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3284386"/>
              </p:ext>
            </p:extLst>
          </p:nvPr>
        </p:nvGraphicFramePr>
        <p:xfrm>
          <a:off x="694944" y="2522379"/>
          <a:ext cx="3376749" cy="2496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7442357"/>
              </p:ext>
            </p:extLst>
          </p:nvPr>
        </p:nvGraphicFramePr>
        <p:xfrm>
          <a:off x="4572000" y="2275311"/>
          <a:ext cx="327724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Grá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2159373"/>
              </p:ext>
            </p:extLst>
          </p:nvPr>
        </p:nvGraphicFramePr>
        <p:xfrm>
          <a:off x="8609849" y="2467853"/>
          <a:ext cx="3166780" cy="2550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ítulo 1"/>
          <p:cNvSpPr txBox="1">
            <a:spLocks/>
          </p:cNvSpPr>
          <p:nvPr/>
        </p:nvSpPr>
        <p:spPr>
          <a:xfrm>
            <a:off x="558800" y="228248"/>
            <a:ext cx="10934700" cy="955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OPERATIVIDAD:</a:t>
            </a:r>
            <a:r>
              <a:rPr lang="es-PE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s-PE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</a:br>
            <a:r>
              <a:rPr lang="es-PE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Licencias </a:t>
            </a:r>
            <a:r>
              <a:rPr lang="es-PE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y </a:t>
            </a:r>
            <a:r>
              <a:rPr lang="es-PE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reglamentación</a:t>
            </a:r>
            <a:endParaRPr lang="es-PE" sz="28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035163" y="2606040"/>
            <a:ext cx="771023" cy="244867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44EB-E99F-4C4A-98E9-FAE1603430C6}" type="slidenum">
              <a:rPr lang="es-PE" smtClean="0"/>
              <a:t>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0852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1234625" y="4706925"/>
            <a:ext cx="5674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 smtClean="0">
                <a:latin typeface="+mj-lt"/>
              </a:rPr>
              <a:t>Fuente: Censo Nacional de Mercados de Abastos 2016 </a:t>
            </a:r>
          </a:p>
          <a:p>
            <a:r>
              <a:rPr lang="es-PE" sz="900" dirty="0" smtClean="0">
                <a:latin typeface="+mj-lt"/>
              </a:rPr>
              <a:t>Elaboración: Oficina de Estudios Económicos – PRODUCE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324000" y="5360915"/>
            <a:ext cx="1156889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PE" sz="1300" dirty="0" smtClean="0">
                <a:latin typeface="+mj-lt"/>
              </a:rPr>
              <a:t>El </a:t>
            </a:r>
            <a:r>
              <a:rPr lang="es-PE" sz="1300" dirty="0" smtClean="0">
                <a:latin typeface="+mj-lt"/>
              </a:rPr>
              <a:t>70,4</a:t>
            </a:r>
            <a:r>
              <a:rPr lang="es-PE" sz="1300" dirty="0" smtClean="0">
                <a:latin typeface="+mj-lt"/>
              </a:rPr>
              <a:t>% de los mercados de abastos cuentan con título de propiedad y el </a:t>
            </a:r>
            <a:r>
              <a:rPr lang="es-PE" sz="1300" dirty="0" smtClean="0">
                <a:latin typeface="+mj-lt"/>
              </a:rPr>
              <a:t>29,6</a:t>
            </a:r>
            <a:r>
              <a:rPr lang="es-PE" sz="1300" dirty="0" smtClean="0">
                <a:latin typeface="+mj-lt"/>
              </a:rPr>
              <a:t>% no tienen título.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s-PE" sz="1300" dirty="0">
              <a:latin typeface="+mj-lt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PE" sz="1300" dirty="0" smtClean="0">
                <a:latin typeface="+mj-lt"/>
              </a:rPr>
              <a:t>El </a:t>
            </a:r>
            <a:r>
              <a:rPr lang="es-PE" sz="1300" dirty="0" smtClean="0">
                <a:latin typeface="+mj-lt"/>
              </a:rPr>
              <a:t>71,1</a:t>
            </a:r>
            <a:r>
              <a:rPr lang="es-PE" sz="1300" dirty="0" smtClean="0">
                <a:latin typeface="+mj-lt"/>
              </a:rPr>
              <a:t>% de los mercados de abastos en las zonas urbanas cuentan con título de propiedad, mientras que en las zonas rurales el porcentaje es menor (</a:t>
            </a:r>
            <a:r>
              <a:rPr lang="es-PE" sz="1300" dirty="0" smtClean="0">
                <a:latin typeface="+mj-lt"/>
              </a:rPr>
              <a:t>65,7</a:t>
            </a:r>
            <a:r>
              <a:rPr lang="es-PE" sz="1300" dirty="0" smtClean="0">
                <a:latin typeface="+mj-lt"/>
              </a:rPr>
              <a:t>%).</a:t>
            </a:r>
            <a:endParaRPr lang="es-PE" sz="1300" dirty="0">
              <a:latin typeface="+mj-lt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908910" y="1306552"/>
            <a:ext cx="4988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 smtClean="0"/>
              <a:t>Porcentaje de mercados de abastos que cuentan con Título de propiedad 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7143345" y="1307582"/>
            <a:ext cx="4901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 smtClean="0"/>
              <a:t>Mercados de abastos que cuentan con Título de propiedad según ámbito geográfico </a:t>
            </a:r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3473647"/>
              </p:ext>
            </p:extLst>
          </p:nvPr>
        </p:nvGraphicFramePr>
        <p:xfrm>
          <a:off x="1117395" y="180352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7200982"/>
              </p:ext>
            </p:extLst>
          </p:nvPr>
        </p:nvGraphicFramePr>
        <p:xfrm>
          <a:off x="7143345" y="1891327"/>
          <a:ext cx="4667250" cy="308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ítulo 1"/>
          <p:cNvSpPr txBox="1">
            <a:spLocks/>
          </p:cNvSpPr>
          <p:nvPr/>
        </p:nvSpPr>
        <p:spPr>
          <a:xfrm>
            <a:off x="558800" y="228248"/>
            <a:ext cx="10934700" cy="955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INFORMALIDAD:</a:t>
            </a:r>
            <a:r>
              <a:rPr lang="es-PE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s-PE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</a:br>
            <a:r>
              <a:rPr lang="es-PE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Título de propiedad </a:t>
            </a:r>
            <a:r>
              <a:rPr lang="es-PE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del </a:t>
            </a:r>
            <a:r>
              <a:rPr lang="es-PE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mercado</a:t>
            </a:r>
            <a:endParaRPr lang="es-PE" sz="28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44EB-E99F-4C4A-98E9-FAE1603430C6}" type="slidenum">
              <a:rPr lang="es-PE" smtClean="0"/>
              <a:t>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6710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2422778" y="4961929"/>
            <a:ext cx="5674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 smtClean="0">
                <a:latin typeface="+mj-lt"/>
              </a:rPr>
              <a:t>Fuente: Censo Nacional de Mercados de Abastos 2016 </a:t>
            </a:r>
          </a:p>
          <a:p>
            <a:r>
              <a:rPr lang="es-PE" sz="900" dirty="0" smtClean="0">
                <a:latin typeface="+mj-lt"/>
              </a:rPr>
              <a:t>Elaboración: Oficina de Estudios Económicos – PRODUCE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1865376" y="5724796"/>
            <a:ext cx="8321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PE" sz="1400" dirty="0" smtClean="0">
                <a:latin typeface="+mj-lt"/>
              </a:rPr>
              <a:t>El </a:t>
            </a:r>
            <a:r>
              <a:rPr lang="es-PE" sz="1400" dirty="0" smtClean="0">
                <a:latin typeface="+mj-lt"/>
              </a:rPr>
              <a:t>60,5</a:t>
            </a:r>
            <a:r>
              <a:rPr lang="es-PE" sz="1400" dirty="0">
                <a:latin typeface="+mj-lt"/>
              </a:rPr>
              <a:t>% </a:t>
            </a:r>
            <a:r>
              <a:rPr lang="es-PE" sz="1400" dirty="0" smtClean="0">
                <a:latin typeface="+mj-lt"/>
              </a:rPr>
              <a:t>de los mercados </a:t>
            </a:r>
            <a:r>
              <a:rPr lang="es-PE" sz="1400" dirty="0">
                <a:latin typeface="+mj-lt"/>
              </a:rPr>
              <a:t>de </a:t>
            </a:r>
            <a:r>
              <a:rPr lang="es-PE" sz="1400" dirty="0" smtClean="0">
                <a:latin typeface="+mj-lt"/>
              </a:rPr>
              <a:t>abastos son administrados por las </a:t>
            </a:r>
            <a:r>
              <a:rPr lang="es-PE" sz="1400" dirty="0">
                <a:latin typeface="+mj-lt"/>
              </a:rPr>
              <a:t>J</a:t>
            </a:r>
            <a:r>
              <a:rPr lang="es-PE" sz="1400" dirty="0" smtClean="0">
                <a:latin typeface="+mj-lt"/>
              </a:rPr>
              <a:t>untas Directivas o Propietarios, el </a:t>
            </a:r>
            <a:r>
              <a:rPr lang="es-PE" sz="1400" dirty="0" smtClean="0">
                <a:latin typeface="+mj-lt"/>
              </a:rPr>
              <a:t>25,4</a:t>
            </a:r>
            <a:r>
              <a:rPr lang="es-PE" sz="1400" dirty="0" smtClean="0">
                <a:latin typeface="+mj-lt"/>
              </a:rPr>
              <a:t>% por las Municipalidades y el </a:t>
            </a:r>
            <a:r>
              <a:rPr lang="es-PE" sz="1400" dirty="0" smtClean="0">
                <a:latin typeface="+mj-lt"/>
              </a:rPr>
              <a:t>13,6</a:t>
            </a:r>
            <a:r>
              <a:rPr lang="es-PE" sz="1400" dirty="0" smtClean="0">
                <a:latin typeface="+mj-lt"/>
              </a:rPr>
              <a:t>% por personas naturales.</a:t>
            </a:r>
            <a:endParaRPr lang="es-PE" sz="1400" dirty="0">
              <a:latin typeface="+mj-lt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2505075" y="1495412"/>
            <a:ext cx="7390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 smtClean="0"/>
              <a:t>Administración del mercado de abastos según tipo de mercado 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2400623"/>
              </p:ext>
            </p:extLst>
          </p:nvPr>
        </p:nvGraphicFramePr>
        <p:xfrm>
          <a:off x="2505075" y="1808402"/>
          <a:ext cx="7181850" cy="3129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ítulo 1"/>
          <p:cNvSpPr txBox="1">
            <a:spLocks/>
          </p:cNvSpPr>
          <p:nvPr/>
        </p:nvSpPr>
        <p:spPr>
          <a:xfrm>
            <a:off x="558800" y="228248"/>
            <a:ext cx="10934700" cy="955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GESTIÓN:</a:t>
            </a:r>
            <a:r>
              <a:rPr lang="es-PE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s-PE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</a:br>
            <a:r>
              <a:rPr lang="es-PE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¿</a:t>
            </a:r>
            <a:r>
              <a:rPr lang="es-PE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Quiénes administran en </a:t>
            </a:r>
            <a:r>
              <a:rPr lang="es-PE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los mercados de abastos</a:t>
            </a:r>
            <a:r>
              <a:rPr lang="es-PE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endParaRPr lang="es-PE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44EB-E99F-4C4A-98E9-FAE1603430C6}" type="slidenum">
              <a:rPr lang="es-PE" smtClean="0"/>
              <a:t>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3843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4561988"/>
              </p:ext>
            </p:extLst>
          </p:nvPr>
        </p:nvGraphicFramePr>
        <p:xfrm>
          <a:off x="683072" y="1999365"/>
          <a:ext cx="5082727" cy="248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668654" y="1391537"/>
            <a:ext cx="50971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 smtClean="0"/>
              <a:t>Personal que administra el mercado </a:t>
            </a:r>
            <a:r>
              <a:rPr lang="es-PE" sz="1600" dirty="0"/>
              <a:t>de abastos según </a:t>
            </a:r>
            <a:r>
              <a:rPr lang="es-PE" sz="1600" dirty="0" smtClean="0"/>
              <a:t>sexo </a:t>
            </a:r>
            <a:endParaRPr lang="es-PE" sz="1600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66715"/>
              </p:ext>
            </p:extLst>
          </p:nvPr>
        </p:nvGraphicFramePr>
        <p:xfrm>
          <a:off x="6659144" y="2207343"/>
          <a:ext cx="3960001" cy="1440000"/>
        </p:xfrm>
        <a:graphic>
          <a:graphicData uri="http://schemas.openxmlformats.org/drawingml/2006/table">
            <a:tbl>
              <a:tblPr/>
              <a:tblGrid>
                <a:gridCol w="1386709"/>
                <a:gridCol w="857764"/>
                <a:gridCol w="857764"/>
                <a:gridCol w="857764"/>
              </a:tblGrid>
              <a:tr h="36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Tipo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Hombre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Mujer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50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lvl="0" algn="ctr" rtl="0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Mayorista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lvl="0" algn="ctr" rtl="0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Minorista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  <a:r>
                        <a:rPr lang="es-PE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504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  <a:r>
                        <a:rPr lang="es-PE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064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</a:t>
                      </a:r>
                      <a:r>
                        <a:rPr lang="es-PE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s-P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568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lvl="0" algn="ctr" rtl="0" fontAlgn="ctr"/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Nacional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  <a:r>
                        <a:rPr lang="es-PE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s-P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532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  <a:r>
                        <a:rPr lang="es-PE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s-P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080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</a:t>
                      </a:r>
                      <a:r>
                        <a:rPr lang="es-PE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s-P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612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6342348" y="1417070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 smtClean="0"/>
              <a:t>Número de mercados </a:t>
            </a:r>
            <a:r>
              <a:rPr lang="es-PE" sz="1600" dirty="0"/>
              <a:t>de abastos </a:t>
            </a:r>
            <a:r>
              <a:rPr lang="es-PE" sz="1600" dirty="0" smtClean="0"/>
              <a:t>administrados según sexo </a:t>
            </a:r>
            <a:endParaRPr lang="es-PE" sz="16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934560" y="5066027"/>
            <a:ext cx="104013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s-PE" sz="1600" dirty="0">
                <a:latin typeface="+mj-lt"/>
              </a:rPr>
              <a:t>El </a:t>
            </a:r>
            <a:r>
              <a:rPr lang="es-PE" sz="1600" dirty="0" smtClean="0">
                <a:latin typeface="+mj-lt"/>
              </a:rPr>
              <a:t>41,3</a:t>
            </a:r>
            <a:r>
              <a:rPr lang="es-PE" sz="1600" dirty="0" smtClean="0">
                <a:latin typeface="+mj-lt"/>
              </a:rPr>
              <a:t>% (</a:t>
            </a:r>
            <a:r>
              <a:rPr lang="es-PE" sz="1600" dirty="0" smtClean="0">
                <a:latin typeface="+mj-lt"/>
              </a:rPr>
              <a:t>1 080</a:t>
            </a:r>
            <a:r>
              <a:rPr lang="es-PE" sz="1600" dirty="0" smtClean="0">
                <a:latin typeface="+mj-lt"/>
              </a:rPr>
              <a:t>) </a:t>
            </a:r>
            <a:r>
              <a:rPr lang="es-PE" sz="1600" dirty="0">
                <a:latin typeface="+mj-lt"/>
              </a:rPr>
              <a:t>de los mercados </a:t>
            </a:r>
            <a:r>
              <a:rPr lang="es-PE" sz="1600" dirty="0" smtClean="0">
                <a:latin typeface="+mj-lt"/>
              </a:rPr>
              <a:t>de abastos son administrados por mujeres y el </a:t>
            </a:r>
            <a:r>
              <a:rPr lang="es-PE" sz="1600" dirty="0" smtClean="0">
                <a:latin typeface="+mj-lt"/>
              </a:rPr>
              <a:t>58,7</a:t>
            </a:r>
            <a:r>
              <a:rPr lang="es-PE" sz="1600" dirty="0" smtClean="0">
                <a:latin typeface="+mj-lt"/>
              </a:rPr>
              <a:t>% (</a:t>
            </a:r>
            <a:r>
              <a:rPr lang="es-PE" sz="1600" dirty="0" smtClean="0">
                <a:latin typeface="+mj-lt"/>
              </a:rPr>
              <a:t>1 532</a:t>
            </a:r>
            <a:r>
              <a:rPr lang="es-PE" sz="1600" dirty="0" smtClean="0">
                <a:latin typeface="+mj-lt"/>
              </a:rPr>
              <a:t>) por hombres.</a:t>
            </a:r>
            <a:endParaRPr lang="es-PE" sz="1600" dirty="0">
              <a:latin typeface="+mj-lt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934560" y="5670300"/>
            <a:ext cx="1082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s-PE" sz="1600" dirty="0">
                <a:latin typeface="+mj-lt"/>
              </a:rPr>
              <a:t>El </a:t>
            </a:r>
            <a:r>
              <a:rPr lang="es-PE" sz="1600" dirty="0" smtClean="0">
                <a:latin typeface="+mj-lt"/>
              </a:rPr>
              <a:t>36,4</a:t>
            </a:r>
            <a:r>
              <a:rPr lang="es-PE" sz="1600" dirty="0" smtClean="0">
                <a:latin typeface="+mj-lt"/>
              </a:rPr>
              <a:t>% de </a:t>
            </a:r>
            <a:r>
              <a:rPr lang="es-PE" sz="1600" dirty="0">
                <a:latin typeface="+mj-lt"/>
              </a:rPr>
              <a:t>los mercados </a:t>
            </a:r>
            <a:r>
              <a:rPr lang="es-PE" sz="1600" dirty="0" smtClean="0">
                <a:latin typeface="+mj-lt"/>
              </a:rPr>
              <a:t>mayoristas </a:t>
            </a:r>
            <a:r>
              <a:rPr lang="es-PE" sz="1600" dirty="0">
                <a:latin typeface="+mj-lt"/>
              </a:rPr>
              <a:t>son </a:t>
            </a:r>
            <a:r>
              <a:rPr lang="es-PE" sz="1600" dirty="0" smtClean="0">
                <a:latin typeface="+mj-lt"/>
              </a:rPr>
              <a:t>administrados </a:t>
            </a:r>
            <a:r>
              <a:rPr lang="es-PE" sz="1600" dirty="0">
                <a:latin typeface="+mj-lt"/>
              </a:rPr>
              <a:t>por </a:t>
            </a:r>
            <a:r>
              <a:rPr lang="es-PE" sz="1600" dirty="0" smtClean="0">
                <a:latin typeface="+mj-lt"/>
              </a:rPr>
              <a:t>mujeres, mientras que en los mercados minoristas su participación es mayor (</a:t>
            </a:r>
            <a:r>
              <a:rPr lang="es-PE" sz="1600" dirty="0" smtClean="0">
                <a:latin typeface="+mj-lt"/>
              </a:rPr>
              <a:t>41,4</a:t>
            </a:r>
            <a:r>
              <a:rPr lang="es-PE" sz="1600" dirty="0" smtClean="0">
                <a:latin typeface="+mj-lt"/>
              </a:rPr>
              <a:t>%).</a:t>
            </a:r>
            <a:endParaRPr lang="es-PE" sz="1600" dirty="0">
              <a:latin typeface="+mj-lt"/>
            </a:endParaRP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556123" y="356154"/>
            <a:ext cx="10934700" cy="955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GESTIÓN:</a:t>
            </a:r>
            <a:r>
              <a:rPr lang="es-PE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s-PE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</a:br>
            <a:r>
              <a:rPr lang="es-PE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Participación de la mujer en la administración del mercado </a:t>
            </a:r>
            <a:endParaRPr lang="es-PE" sz="28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4242171" y="1878486"/>
            <a:ext cx="1189365" cy="226115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CuadroTexto 14"/>
          <p:cNvSpPr txBox="1"/>
          <p:nvPr/>
        </p:nvSpPr>
        <p:spPr>
          <a:xfrm>
            <a:off x="934560" y="4487637"/>
            <a:ext cx="3307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 smtClean="0">
                <a:latin typeface="+mj-lt"/>
              </a:rPr>
              <a:t>Fuente: Censo Nacional de Mercados de Abastos 2016 </a:t>
            </a:r>
          </a:p>
          <a:p>
            <a:r>
              <a:rPr lang="es-PE" sz="900" dirty="0" smtClean="0">
                <a:latin typeface="+mj-lt"/>
              </a:rPr>
              <a:t>Elaboración: Oficina de Estudios Económicos – PRODUCE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44EB-E99F-4C4A-98E9-FAE1603430C6}" type="slidenum">
              <a:rPr lang="es-PE" smtClean="0"/>
              <a:t>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0675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659705" y="1366999"/>
            <a:ext cx="5391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Mercados de abastos por rango de edad del administrador</a:t>
            </a:r>
          </a:p>
          <a:p>
            <a:pPr algn="ctr"/>
            <a:r>
              <a:rPr lang="es-PE" sz="1200" dirty="0" smtClean="0">
                <a:solidFill>
                  <a:schemeClr val="bg2">
                    <a:lumMod val="10000"/>
                  </a:schemeClr>
                </a:solidFill>
              </a:rPr>
              <a:t>(Porcentaje)</a:t>
            </a:r>
          </a:p>
        </p:txBody>
      </p:sp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8276653"/>
              </p:ext>
            </p:extLst>
          </p:nvPr>
        </p:nvGraphicFramePr>
        <p:xfrm>
          <a:off x="465166" y="2096810"/>
          <a:ext cx="576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254420"/>
              </p:ext>
            </p:extLst>
          </p:nvPr>
        </p:nvGraphicFramePr>
        <p:xfrm>
          <a:off x="6853158" y="2093266"/>
          <a:ext cx="4241801" cy="2144856"/>
        </p:xfrm>
        <a:graphic>
          <a:graphicData uri="http://schemas.openxmlformats.org/drawingml/2006/table">
            <a:tbl>
              <a:tblPr firstRow="1" firstCol="1" bandRow="1"/>
              <a:tblGrid>
                <a:gridCol w="1422162"/>
                <a:gridCol w="950962"/>
                <a:gridCol w="926407"/>
                <a:gridCol w="942270"/>
              </a:tblGrid>
              <a:tr h="3282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Rangos de </a:t>
                      </a:r>
                      <a:r>
                        <a:rPr lang="es-PE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edad (años)</a:t>
                      </a:r>
                      <a:endParaRPr lang="es-PE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Mayorista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Minorista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Nacional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50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18 a 24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25 a 34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35 </a:t>
                      </a:r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 </a:t>
                      </a:r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44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45 </a:t>
                      </a:r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 </a:t>
                      </a:r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54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838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859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55 </a:t>
                      </a:r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 </a:t>
                      </a:r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64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713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724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  65 </a:t>
                      </a:r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años a más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98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</a:t>
                      </a:r>
                      <a:r>
                        <a:rPr lang="es-PE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s-P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568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2 612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CuadroTexto 16"/>
          <p:cNvSpPr txBox="1"/>
          <p:nvPr/>
        </p:nvSpPr>
        <p:spPr>
          <a:xfrm>
            <a:off x="1343473" y="5283867"/>
            <a:ext cx="9867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s-PE" sz="1600" dirty="0">
                <a:latin typeface="+mj-lt"/>
              </a:rPr>
              <a:t>El </a:t>
            </a:r>
            <a:r>
              <a:rPr lang="es-PE" sz="1600" dirty="0" smtClean="0">
                <a:latin typeface="+mj-lt"/>
              </a:rPr>
              <a:t>47,7</a:t>
            </a:r>
            <a:r>
              <a:rPr lang="es-PE" sz="1600" dirty="0" smtClean="0">
                <a:latin typeface="+mj-lt"/>
              </a:rPr>
              <a:t>% de los mercados </a:t>
            </a:r>
            <a:r>
              <a:rPr lang="es-PE" sz="1600" dirty="0">
                <a:latin typeface="+mj-lt"/>
              </a:rPr>
              <a:t>mayoristas </a:t>
            </a:r>
            <a:r>
              <a:rPr lang="es-PE" sz="1600" dirty="0" smtClean="0">
                <a:latin typeface="+mj-lt"/>
              </a:rPr>
              <a:t>es conducido por administradores entre </a:t>
            </a:r>
            <a:r>
              <a:rPr lang="es-PE" sz="1600" dirty="0">
                <a:latin typeface="+mj-lt"/>
              </a:rPr>
              <a:t>45 y 54 </a:t>
            </a:r>
            <a:r>
              <a:rPr lang="es-PE" sz="1600" dirty="0" smtClean="0">
                <a:latin typeface="+mj-lt"/>
              </a:rPr>
              <a:t>años, y el </a:t>
            </a:r>
            <a:r>
              <a:rPr lang="es-PE" sz="1600" dirty="0" smtClean="0">
                <a:latin typeface="+mj-lt"/>
              </a:rPr>
              <a:t>25,0</a:t>
            </a:r>
            <a:r>
              <a:rPr lang="es-PE" sz="1600" dirty="0" smtClean="0">
                <a:latin typeface="+mj-lt"/>
              </a:rPr>
              <a:t>% por administradores entre </a:t>
            </a:r>
            <a:r>
              <a:rPr lang="es-PE" sz="1600" dirty="0">
                <a:latin typeface="+mj-lt"/>
              </a:rPr>
              <a:t>55 y 64 años.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1343473" y="5995703"/>
            <a:ext cx="1005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s-PE" sz="1600" dirty="0">
                <a:latin typeface="+mj-lt"/>
              </a:rPr>
              <a:t>El </a:t>
            </a:r>
            <a:r>
              <a:rPr lang="es-PE" sz="1600" dirty="0" smtClean="0">
                <a:latin typeface="+mj-lt"/>
              </a:rPr>
              <a:t>32,6</a:t>
            </a:r>
            <a:r>
              <a:rPr lang="es-PE" sz="1600" dirty="0" smtClean="0">
                <a:latin typeface="+mj-lt"/>
              </a:rPr>
              <a:t>% de </a:t>
            </a:r>
            <a:r>
              <a:rPr lang="es-PE" sz="1600" dirty="0">
                <a:latin typeface="+mj-lt"/>
              </a:rPr>
              <a:t>los mercados </a:t>
            </a:r>
            <a:r>
              <a:rPr lang="es-PE" sz="1600" dirty="0" smtClean="0">
                <a:latin typeface="+mj-lt"/>
              </a:rPr>
              <a:t>minoristas </a:t>
            </a:r>
            <a:r>
              <a:rPr lang="es-PE" sz="1600" dirty="0">
                <a:latin typeface="+mj-lt"/>
              </a:rPr>
              <a:t>es conducido por administradores </a:t>
            </a:r>
            <a:r>
              <a:rPr lang="es-PE" sz="1600" dirty="0" smtClean="0">
                <a:latin typeface="+mj-lt"/>
              </a:rPr>
              <a:t>entre </a:t>
            </a:r>
            <a:r>
              <a:rPr lang="es-PE" sz="1600" dirty="0">
                <a:latin typeface="+mj-lt"/>
              </a:rPr>
              <a:t>45 y 54 </a:t>
            </a:r>
            <a:r>
              <a:rPr lang="es-PE" sz="1600" dirty="0" smtClean="0">
                <a:latin typeface="+mj-lt"/>
              </a:rPr>
              <a:t>años, y el </a:t>
            </a:r>
            <a:r>
              <a:rPr lang="es-PE" sz="1600" dirty="0" smtClean="0">
                <a:latin typeface="+mj-lt"/>
              </a:rPr>
              <a:t>27,8</a:t>
            </a:r>
            <a:r>
              <a:rPr lang="es-PE" sz="1600" dirty="0">
                <a:latin typeface="+mj-lt"/>
              </a:rPr>
              <a:t>% </a:t>
            </a:r>
            <a:r>
              <a:rPr lang="es-PE" sz="1600" dirty="0" smtClean="0">
                <a:latin typeface="+mj-lt"/>
              </a:rPr>
              <a:t>por administradores entre </a:t>
            </a:r>
            <a:r>
              <a:rPr lang="es-PE" sz="1600" dirty="0">
                <a:latin typeface="+mj-lt"/>
              </a:rPr>
              <a:t>55 y 64 años.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5985631" y="1366999"/>
            <a:ext cx="5391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Mercados de abastos por rango de edad del administrador</a:t>
            </a:r>
          </a:p>
          <a:p>
            <a:pPr algn="ctr"/>
            <a:r>
              <a:rPr lang="es-PE" sz="1200" dirty="0" smtClean="0">
                <a:solidFill>
                  <a:schemeClr val="bg2">
                    <a:lumMod val="10000"/>
                  </a:schemeClr>
                </a:solidFill>
              </a:rPr>
              <a:t>(Número)</a:t>
            </a: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556123" y="356154"/>
            <a:ext cx="10934700" cy="955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GESTIÓN:</a:t>
            </a:r>
            <a:r>
              <a:rPr lang="es-PE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s-PE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</a:br>
            <a:r>
              <a:rPr lang="es-PE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Edad </a:t>
            </a:r>
            <a:r>
              <a:rPr lang="es-PE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del </a:t>
            </a:r>
            <a:r>
              <a:rPr lang="es-PE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administrador</a:t>
            </a:r>
            <a:endParaRPr lang="es-PE" sz="28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871446" y="3261140"/>
            <a:ext cx="4172951" cy="249260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CuadroTexto 10"/>
          <p:cNvSpPr txBox="1"/>
          <p:nvPr/>
        </p:nvSpPr>
        <p:spPr>
          <a:xfrm>
            <a:off x="556123" y="4576329"/>
            <a:ext cx="3307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 smtClean="0">
                <a:latin typeface="+mj-lt"/>
              </a:rPr>
              <a:t>Fuente: Censo Nacional de Mercados de Abastos 2016 </a:t>
            </a:r>
          </a:p>
          <a:p>
            <a:r>
              <a:rPr lang="es-PE" sz="900" dirty="0" smtClean="0">
                <a:latin typeface="+mj-lt"/>
              </a:rPr>
              <a:t>Elaboración: Oficina de Estudios Económicos – PRODUCE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44EB-E99F-4C4A-98E9-FAE1603430C6}" type="slidenum">
              <a:rPr lang="es-PE" smtClean="0"/>
              <a:t>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5335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5051</TotalTime>
  <Words>1810</Words>
  <Application>Microsoft Office PowerPoint</Application>
  <PresentationFormat>Panorámica</PresentationFormat>
  <Paragraphs>304</Paragraphs>
  <Slides>17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Arial</vt:lpstr>
      <vt:lpstr>Arial Narrow</vt:lpstr>
      <vt:lpstr>Calibri</vt:lpstr>
      <vt:lpstr>Calibri Light</vt:lpstr>
      <vt:lpstr>Century Gothic</vt:lpstr>
      <vt:lpstr>Wingdings</vt:lpstr>
      <vt:lpstr>Tema de Office</vt:lpstr>
      <vt:lpstr>Presentación de PowerPoint</vt:lpstr>
      <vt:lpstr>Presentación de PowerPoint</vt:lpstr>
      <vt:lpstr>LOCALIZACIÓN: Distribución por tipo y concentración geográfica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Humberto Bruno Lozada Sanjinez</dc:creator>
  <cp:lastModifiedBy>Renzo José Figueroa Palomino</cp:lastModifiedBy>
  <cp:revision>259</cp:revision>
  <cp:lastPrinted>2017-03-15T17:05:29Z</cp:lastPrinted>
  <dcterms:created xsi:type="dcterms:W3CDTF">2017-02-24T14:58:04Z</dcterms:created>
  <dcterms:modified xsi:type="dcterms:W3CDTF">2017-06-09T01:38:16Z</dcterms:modified>
</cp:coreProperties>
</file>