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9" r:id="rId5"/>
  </p:sldIdLst>
  <p:sldSz cx="6858000" cy="9906000" type="A4"/>
  <p:notesSz cx="6797675" cy="9926638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43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nzo José Figueroa Palomino" initials="RJFP" lastIdx="1" clrIdx="0">
    <p:extLst>
      <p:ext uri="{19B8F6BF-5375-455C-9EA6-DF929625EA0E}">
        <p15:presenceInfo xmlns:p15="http://schemas.microsoft.com/office/powerpoint/2012/main" userId="Renzo José Figueroa Palomino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  <p:cmAuthor id="3" name="Harriet Jasmine Gómez Moncada" initials="HJGM" lastIdx="1" clrIdx="2">
    <p:extLst>
      <p:ext uri="{19B8F6BF-5375-455C-9EA6-DF929625EA0E}">
        <p15:presenceInfo xmlns:p15="http://schemas.microsoft.com/office/powerpoint/2012/main" userId="Harriet Jasmine Gómez Moncad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650" autoAdjust="0"/>
    <p:restoredTop sz="96395" autoAdjust="0"/>
  </p:normalViewPr>
  <p:slideViewPr>
    <p:cSldViewPr snapToGrid="0">
      <p:cViewPr>
        <p:scale>
          <a:sx n="160" d="100"/>
          <a:sy n="160" d="100"/>
        </p:scale>
        <p:origin x="1290" y="-150"/>
      </p:cViewPr>
      <p:guideLst>
        <p:guide orient="horz" pos="3143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aaponte\Desktop\2023\Reportes%20diarios\Volumen\Diciembre\Graficos%2018%2012%20202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aaponte\Desktop\2023\Reportes%20diarios\Volumen\Diciembre\Graficos%2018%2012%202023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5653594771241833E-2"/>
          <c:y val="0.32938125477449631"/>
          <c:w val="0.93585043417163716"/>
          <c:h val="0.32487295046911729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E74-499C-AA7A-78ADAB57F0B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P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'Crd1_May_L-C'!$C$4:$I$5</c:f>
              <c:multiLvlStrCache>
                <c:ptCount val="7"/>
                <c:lvl>
                  <c:pt idx="0">
                    <c:v>Dom-10</c:v>
                  </c:pt>
                  <c:pt idx="1">
                    <c:v>Lun-11</c:v>
                  </c:pt>
                  <c:pt idx="2">
                    <c:v>Sáb-16</c:v>
                  </c:pt>
                  <c:pt idx="3">
                    <c:v> </c:v>
                  </c:pt>
                  <c:pt idx="5">
                    <c:v>Dom-17</c:v>
                  </c:pt>
                  <c:pt idx="6">
                    <c:v>Lun-18</c:v>
                  </c:pt>
                </c:lvl>
                <c:lvl>
                  <c:pt idx="0">
                    <c:v>Semana anterior</c:v>
                  </c:pt>
                  <c:pt idx="3">
                    <c:v> </c:v>
                  </c:pt>
                  <c:pt idx="5">
                    <c:v>Semana actual</c:v>
                  </c:pt>
                </c:lvl>
              </c:multiLvlStrCache>
            </c:multiLvlStrRef>
          </c:cat>
          <c:val>
            <c:numRef>
              <c:f>'Crd1_May_L-C'!$C$9:$I$9</c:f>
              <c:numCache>
                <c:formatCode>0.0</c:formatCode>
                <c:ptCount val="7"/>
                <c:pt idx="0">
                  <c:v>444.2299999999999</c:v>
                </c:pt>
                <c:pt idx="1">
                  <c:v>427.04999999999995</c:v>
                </c:pt>
                <c:pt idx="2">
                  <c:v>809.43000000000006</c:v>
                </c:pt>
                <c:pt idx="5">
                  <c:v>569.95400000000006</c:v>
                </c:pt>
                <c:pt idx="6">
                  <c:v>627.11000000000013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E74-499C-AA7A-78ADAB57F0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9"/>
        <c:overlap val="-27"/>
        <c:axId val="671401048"/>
        <c:axId val="706917280"/>
      </c:barChart>
      <c:catAx>
        <c:axId val="671401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2"/>
            </a:solidFill>
            <a:round/>
          </a:ln>
          <a:effectLst/>
        </c:spPr>
        <c:txPr>
          <a:bodyPr rot="0" spcFirstLastPara="1" vertOverflow="ellipsis" wrap="square" anchor="t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PE"/>
          </a:p>
        </c:txPr>
        <c:crossAx val="706917280"/>
        <c:crosses val="autoZero"/>
        <c:auto val="0"/>
        <c:lblAlgn val="ctr"/>
        <c:lblOffset val="100"/>
        <c:noMultiLvlLbl val="0"/>
      </c:catAx>
      <c:valAx>
        <c:axId val="706917280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671401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P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5653594771241833E-2"/>
          <c:y val="0.2325825315676501"/>
          <c:w val="0.93585043417163716"/>
          <c:h val="0.3826610759582215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C06-4132-8C16-E26DB1E00C6C}"/>
              </c:ext>
            </c:extLst>
          </c:dPt>
          <c:dPt>
            <c:idx val="1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C06-4132-8C16-E26DB1E00C6C}"/>
              </c:ext>
            </c:extLst>
          </c:dPt>
          <c:dPt>
            <c:idx val="2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C06-4132-8C16-E26DB1E00C6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P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Crd1_May_R!$C$2:$I$3</c:f>
              <c:multiLvlStrCache>
                <c:ptCount val="7"/>
                <c:lvl>
                  <c:pt idx="0">
                    <c:v>Dom-10</c:v>
                  </c:pt>
                  <c:pt idx="1">
                    <c:v>Lun-11</c:v>
                  </c:pt>
                  <c:pt idx="2">
                    <c:v>Sáb-16</c:v>
                  </c:pt>
                  <c:pt idx="5">
                    <c:v>Dom-17</c:v>
                  </c:pt>
                  <c:pt idx="6">
                    <c:v>Lun-18</c:v>
                  </c:pt>
                </c:lvl>
                <c:lvl>
                  <c:pt idx="0">
                    <c:v>Semana anterior</c:v>
                  </c:pt>
                  <c:pt idx="3">
                    <c:v> </c:v>
                  </c:pt>
                  <c:pt idx="5">
                    <c:v>Semana actual</c:v>
                  </c:pt>
                </c:lvl>
              </c:multiLvlStrCache>
            </c:multiLvlStrRef>
          </c:cat>
          <c:val>
            <c:numRef>
              <c:f>Crd1_May_R!$C$16:$I$16</c:f>
              <c:numCache>
                <c:formatCode>0.0</c:formatCode>
                <c:ptCount val="7"/>
                <c:pt idx="0">
                  <c:v>301.34039999999999</c:v>
                </c:pt>
                <c:pt idx="1">
                  <c:v>323.84221200000002</c:v>
                </c:pt>
                <c:pt idx="2">
                  <c:v>481.41804000000008</c:v>
                </c:pt>
                <c:pt idx="5">
                  <c:v>366.69022000000007</c:v>
                </c:pt>
                <c:pt idx="6">
                  <c:v>535.03474000000006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C06-4132-8C16-E26DB1E00C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9"/>
        <c:overlap val="-27"/>
        <c:axId val="671401048"/>
        <c:axId val="706917280"/>
      </c:barChart>
      <c:catAx>
        <c:axId val="671401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PE"/>
          </a:p>
        </c:txPr>
        <c:crossAx val="706917280"/>
        <c:crosses val="autoZero"/>
        <c:auto val="1"/>
        <c:lblAlgn val="ctr"/>
        <c:lblOffset val="100"/>
        <c:noMultiLvlLbl val="0"/>
      </c:catAx>
      <c:valAx>
        <c:axId val="706917280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671401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P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5ADD81-C7BB-44EE-A4E6-021F81EB89A1}" type="datetimeFigureOut">
              <a:rPr lang="es-PE" smtClean="0"/>
              <a:t>18/12/2023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E63829-E422-42E7-B813-23E2AE055B6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86936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E63829-E422-42E7-B813-23E2AE055B6C}" type="slidenum">
              <a:rPr lang="es-PE" smtClean="0"/>
              <a:t>1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09250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18/12/2023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77274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18/12/2023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68956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18/12/2023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461282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18/12/2023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75578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18/12/2023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00219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18/12/2023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17044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18/12/2023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44550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18/12/2023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067080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18/12/2023</a:t>
            </a:fld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68495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18/12/2023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83005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18/12/2023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480807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4F9EC3-1233-4717-9A04-A33E2A5E60A2}" type="datetimeFigureOut">
              <a:rPr lang="es-PE" smtClean="0"/>
              <a:t>18/12/2023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020763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9599513"/>
              </p:ext>
            </p:extLst>
          </p:nvPr>
        </p:nvGraphicFramePr>
        <p:xfrm>
          <a:off x="3570136" y="6435737"/>
          <a:ext cx="3198915" cy="3039423"/>
        </p:xfrm>
        <a:graphic>
          <a:graphicData uri="http://schemas.openxmlformats.org/drawingml/2006/table">
            <a:tbl>
              <a:tblPr/>
              <a:tblGrid>
                <a:gridCol w="737310">
                  <a:extLst>
                    <a:ext uri="{9D8B030D-6E8A-4147-A177-3AD203B41FA5}">
                      <a16:colId xmlns:a16="http://schemas.microsoft.com/office/drawing/2014/main" val="4121441068"/>
                    </a:ext>
                  </a:extLst>
                </a:gridCol>
                <a:gridCol w="501728">
                  <a:extLst>
                    <a:ext uri="{9D8B030D-6E8A-4147-A177-3AD203B41FA5}">
                      <a16:colId xmlns:a16="http://schemas.microsoft.com/office/drawing/2014/main" val="3791467238"/>
                    </a:ext>
                  </a:extLst>
                </a:gridCol>
                <a:gridCol w="476642">
                  <a:extLst>
                    <a:ext uri="{9D8B030D-6E8A-4147-A177-3AD203B41FA5}">
                      <a16:colId xmlns:a16="http://schemas.microsoft.com/office/drawing/2014/main" val="786577291"/>
                    </a:ext>
                  </a:extLst>
                </a:gridCol>
                <a:gridCol w="479778">
                  <a:extLst>
                    <a:ext uri="{9D8B030D-6E8A-4147-A177-3AD203B41FA5}">
                      <a16:colId xmlns:a16="http://schemas.microsoft.com/office/drawing/2014/main" val="1843287462"/>
                    </a:ext>
                  </a:extLst>
                </a:gridCol>
                <a:gridCol w="451556">
                  <a:extLst>
                    <a:ext uri="{9D8B030D-6E8A-4147-A177-3AD203B41FA5}">
                      <a16:colId xmlns:a16="http://schemas.microsoft.com/office/drawing/2014/main" val="3031059182"/>
                    </a:ext>
                  </a:extLst>
                </a:gridCol>
                <a:gridCol w="551901">
                  <a:extLst>
                    <a:ext uri="{9D8B030D-6E8A-4147-A177-3AD203B41FA5}">
                      <a16:colId xmlns:a16="http://schemas.microsoft.com/office/drawing/2014/main" val="2372836203"/>
                    </a:ext>
                  </a:extLst>
                </a:gridCol>
              </a:tblGrid>
              <a:tr h="136953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s-PE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Especie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s-PE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Semana anterior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2525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s-PE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Semana actual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s-PE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Var. %</a:t>
                      </a:r>
                      <a:br>
                        <a:rPr lang="es-PE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s-PE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Hoy/Ayer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1952835"/>
                  </a:ext>
                </a:extLst>
              </a:tr>
              <a:tr h="136953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PE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Dom-10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2525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PE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Lun-11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2525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Ayer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Hoy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1285732"/>
                  </a:ext>
                </a:extLst>
              </a:tr>
              <a:tr h="136953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Dom-17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Lun-18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491240"/>
                  </a:ext>
                </a:extLst>
              </a:tr>
              <a:tr h="136953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Lima y Callao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7489892"/>
                  </a:ext>
                </a:extLst>
              </a:tr>
              <a:tr h="191204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Bonito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-11%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4075765"/>
                  </a:ext>
                </a:extLst>
              </a:tr>
              <a:tr h="198482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Jurel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-10%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6795936"/>
                  </a:ext>
                </a:extLst>
              </a:tr>
              <a:tr h="198482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Perico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>
                          <a:solidFill>
                            <a:srgbClr val="2F75B5"/>
                          </a:solidFill>
                          <a:effectLst/>
                          <a:latin typeface="Arial" panose="020B0604020202020204" pitchFamily="34" charset="0"/>
                        </a:rPr>
                        <a:t>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8057012"/>
                  </a:ext>
                </a:extLst>
              </a:tr>
              <a:tr h="198482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Pota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4950691"/>
                  </a:ext>
                </a:extLst>
              </a:tr>
              <a:tr h="198482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Machete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dirty="0" smtClean="0">
                          <a:solidFill>
                            <a:srgbClr val="2F75B5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es-PE" sz="800" b="0" i="0" u="none" strike="noStrike" dirty="0">
                        <a:solidFill>
                          <a:srgbClr val="2F75B5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712879"/>
                  </a:ext>
                </a:extLst>
              </a:tr>
              <a:tr h="168710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Falso </a:t>
                      </a:r>
                      <a:r>
                        <a:rPr lang="es-PE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Volador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dirty="0">
                          <a:solidFill>
                            <a:srgbClr val="2F75B5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9297802"/>
                  </a:ext>
                </a:extLst>
              </a:tr>
              <a:tr h="136953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Regiones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8142924"/>
                  </a:ext>
                </a:extLst>
              </a:tr>
              <a:tr h="198482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Jurel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147949"/>
                  </a:ext>
                </a:extLst>
              </a:tr>
              <a:tr h="198482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Bonito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-21%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4739466"/>
                  </a:ext>
                </a:extLst>
              </a:tr>
              <a:tr h="198482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Caballa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dirty="0">
                          <a:solidFill>
                            <a:srgbClr val="2F75B5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7370319"/>
                  </a:ext>
                </a:extLst>
              </a:tr>
              <a:tr h="198482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Pota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-11%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1381135"/>
                  </a:ext>
                </a:extLst>
              </a:tr>
              <a:tr h="198482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Perico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dirty="0" smtClean="0">
                          <a:solidFill>
                            <a:srgbClr val="2F75B5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es-PE" sz="800" b="0" i="0" u="none" strike="noStrike" dirty="0">
                        <a:solidFill>
                          <a:srgbClr val="2F75B5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3452600"/>
                  </a:ext>
                </a:extLst>
              </a:tr>
              <a:tr h="208406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Tiburón </a:t>
                      </a:r>
                      <a:r>
                        <a:rPr lang="es-P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Azul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800" b="0" i="0" u="none" strike="noStrike" dirty="0">
                          <a:solidFill>
                            <a:srgbClr val="2F75B5"/>
                          </a:solidFill>
                          <a:effectLst/>
                          <a:latin typeface="Arial" panose="020B0604020202020204" pitchFamily="34" charset="0"/>
                        </a:rPr>
                        <a:t>22%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1189249"/>
                  </a:ext>
                </a:extLst>
              </a:tr>
            </a:tbl>
          </a:graphicData>
        </a:graphic>
      </p:graphicFrame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1885719"/>
              </p:ext>
            </p:extLst>
          </p:nvPr>
        </p:nvGraphicFramePr>
        <p:xfrm>
          <a:off x="79415" y="7384211"/>
          <a:ext cx="3227238" cy="2100682"/>
        </p:xfrm>
        <a:graphic>
          <a:graphicData uri="http://schemas.openxmlformats.org/drawingml/2006/table">
            <a:tbl>
              <a:tblPr/>
              <a:tblGrid>
                <a:gridCol w="619210">
                  <a:extLst>
                    <a:ext uri="{9D8B030D-6E8A-4147-A177-3AD203B41FA5}">
                      <a16:colId xmlns:a16="http://schemas.microsoft.com/office/drawing/2014/main" val="2630057708"/>
                    </a:ext>
                  </a:extLst>
                </a:gridCol>
                <a:gridCol w="492981">
                  <a:extLst>
                    <a:ext uri="{9D8B030D-6E8A-4147-A177-3AD203B41FA5}">
                      <a16:colId xmlns:a16="http://schemas.microsoft.com/office/drawing/2014/main" val="860606825"/>
                    </a:ext>
                  </a:extLst>
                </a:gridCol>
                <a:gridCol w="508883">
                  <a:extLst>
                    <a:ext uri="{9D8B030D-6E8A-4147-A177-3AD203B41FA5}">
                      <a16:colId xmlns:a16="http://schemas.microsoft.com/office/drawing/2014/main" val="2208929748"/>
                    </a:ext>
                  </a:extLst>
                </a:gridCol>
                <a:gridCol w="532738">
                  <a:extLst>
                    <a:ext uri="{9D8B030D-6E8A-4147-A177-3AD203B41FA5}">
                      <a16:colId xmlns:a16="http://schemas.microsoft.com/office/drawing/2014/main" val="224570950"/>
                    </a:ext>
                  </a:extLst>
                </a:gridCol>
                <a:gridCol w="492981">
                  <a:extLst>
                    <a:ext uri="{9D8B030D-6E8A-4147-A177-3AD203B41FA5}">
                      <a16:colId xmlns:a16="http://schemas.microsoft.com/office/drawing/2014/main" val="3343773751"/>
                    </a:ext>
                  </a:extLst>
                </a:gridCol>
                <a:gridCol w="580445">
                  <a:extLst>
                    <a:ext uri="{9D8B030D-6E8A-4147-A177-3AD203B41FA5}">
                      <a16:colId xmlns:a16="http://schemas.microsoft.com/office/drawing/2014/main" val="3632059651"/>
                    </a:ext>
                  </a:extLst>
                </a:gridCol>
              </a:tblGrid>
              <a:tr h="134699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s-PE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Regiones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s-PE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Semana anterior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2525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s-PE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Semana actual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s-PE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Var% Ayer/Hoy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8809171"/>
                  </a:ext>
                </a:extLst>
              </a:tr>
              <a:tr h="134699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PE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Dom-10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52525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PE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Lun-11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52525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Ayer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Hoy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0929478"/>
                  </a:ext>
                </a:extLst>
              </a:tr>
              <a:tr h="134699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Dom-17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Lun-18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7007973"/>
                  </a:ext>
                </a:extLst>
              </a:tr>
              <a:tr h="154235">
                <a:tc>
                  <a:txBody>
                    <a:bodyPr/>
                    <a:lstStyle/>
                    <a:p>
                      <a:pPr algn="l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Lambayeque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145.0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184.5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143.6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339.6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PE" sz="800" b="0" i="0" u="none" strike="noStrike">
                          <a:solidFill>
                            <a:srgbClr val="2F75B5"/>
                          </a:solidFill>
                          <a:effectLst/>
                          <a:latin typeface="Arial" panose="020B0604020202020204" pitchFamily="34" charset="0"/>
                        </a:rPr>
                        <a:t>137%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1529546"/>
                  </a:ext>
                </a:extLst>
              </a:tr>
              <a:tr h="154235">
                <a:tc>
                  <a:txBody>
                    <a:bodyPr/>
                    <a:lstStyle/>
                    <a:p>
                      <a:pPr algn="l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Piura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82.2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58.2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106.1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111.9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PE" sz="800" b="0" i="0" u="none" strike="noStrike">
                          <a:solidFill>
                            <a:srgbClr val="2F75B5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0162333"/>
                  </a:ext>
                </a:extLst>
              </a:tr>
              <a:tr h="154235">
                <a:tc>
                  <a:txBody>
                    <a:bodyPr/>
                    <a:lstStyle/>
                    <a:p>
                      <a:pPr algn="l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Ica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22.0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31.4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PE" sz="800" b="0" i="0" u="none" strike="noStrike" dirty="0" smtClean="0">
                          <a:solidFill>
                            <a:srgbClr val="2F75B5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es-PE" sz="800" b="0" i="0" u="none" strike="noStrike" dirty="0">
                        <a:solidFill>
                          <a:srgbClr val="2F75B5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937255"/>
                  </a:ext>
                </a:extLst>
              </a:tr>
              <a:tr h="154235">
                <a:tc>
                  <a:txBody>
                    <a:bodyPr/>
                    <a:lstStyle/>
                    <a:p>
                      <a:pPr algn="l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Tumbes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22.7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11.1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20.6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PE" sz="800" b="0" i="0" u="none" strike="noStrike">
                          <a:solidFill>
                            <a:srgbClr val="2F75B5"/>
                          </a:solidFill>
                          <a:effectLst/>
                          <a:latin typeface="Arial" panose="020B0604020202020204" pitchFamily="34" charset="0"/>
                        </a:rPr>
                        <a:t>85%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4324736"/>
                  </a:ext>
                </a:extLst>
              </a:tr>
              <a:tr h="154235">
                <a:tc>
                  <a:txBody>
                    <a:bodyPr/>
                    <a:lstStyle/>
                    <a:p>
                      <a:pPr algn="l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Tacna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15.2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10.9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PE" sz="8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-15%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8901249"/>
                  </a:ext>
                </a:extLst>
              </a:tr>
              <a:tr h="154235">
                <a:tc>
                  <a:txBody>
                    <a:bodyPr/>
                    <a:lstStyle/>
                    <a:p>
                      <a:pPr algn="l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Arequipa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25.6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40.8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PE" sz="8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-81%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2378024"/>
                  </a:ext>
                </a:extLst>
              </a:tr>
              <a:tr h="154235">
                <a:tc>
                  <a:txBody>
                    <a:bodyPr/>
                    <a:lstStyle/>
                    <a:p>
                      <a:pPr algn="l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Libertad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21.3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46.5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PE" sz="8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-86%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4881761"/>
                  </a:ext>
                </a:extLst>
              </a:tr>
              <a:tr h="154235">
                <a:tc>
                  <a:txBody>
                    <a:bodyPr/>
                    <a:lstStyle/>
                    <a:p>
                      <a:pPr algn="l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Áncash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PE" sz="800" b="0" i="0" u="none" strike="noStrike">
                          <a:solidFill>
                            <a:srgbClr val="2F75B5"/>
                          </a:solidFill>
                          <a:effectLst/>
                          <a:latin typeface="Arial" panose="020B060402020202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6571476"/>
                  </a:ext>
                </a:extLst>
              </a:tr>
              <a:tr h="154235">
                <a:tc>
                  <a:txBody>
                    <a:bodyPr/>
                    <a:lstStyle/>
                    <a:p>
                      <a:pPr algn="l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Ucayali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PE" sz="800" b="0" i="0" u="none" strike="noStrike">
                          <a:solidFill>
                            <a:srgbClr val="2F75B5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8410838"/>
                  </a:ext>
                </a:extLst>
              </a:tr>
              <a:tr h="154235">
                <a:tc>
                  <a:txBody>
                    <a:bodyPr/>
                    <a:lstStyle/>
                    <a:p>
                      <a:pPr algn="l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Cajamarca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2.0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1.8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PE" sz="8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-10%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280939"/>
                  </a:ext>
                </a:extLst>
              </a:tr>
              <a:tr h="154235">
                <a:tc>
                  <a:txBody>
                    <a:bodyPr/>
                    <a:lstStyle/>
                    <a:p>
                      <a:pPr algn="l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Loreto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PE" sz="800" b="0" i="0" u="none" strike="noStrike" dirty="0">
                          <a:solidFill>
                            <a:srgbClr val="2F75B5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6417548"/>
                  </a:ext>
                </a:extLst>
              </a:tr>
            </a:tbl>
          </a:graphicData>
        </a:graphic>
      </p:graphicFrame>
      <p:sp>
        <p:nvSpPr>
          <p:cNvPr id="3" name="Line 2"/>
          <p:cNvSpPr>
            <a:spLocks noChangeAspect="1" noChangeShapeType="1"/>
          </p:cNvSpPr>
          <p:nvPr/>
        </p:nvSpPr>
        <p:spPr bwMode="auto">
          <a:xfrm>
            <a:off x="0" y="860998"/>
            <a:ext cx="6876000" cy="0"/>
          </a:xfrm>
          <a:prstGeom prst="line">
            <a:avLst/>
          </a:prstGeom>
          <a:noFill/>
          <a:ln w="57150" cmpd="thinThick">
            <a:solidFill>
              <a:schemeClr val="accent1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 descr="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31" y="29036"/>
            <a:ext cx="1800338" cy="483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4"/>
          <p:cNvSpPr>
            <a:spLocks noChangeArrowheads="1" noChangeShapeType="1"/>
          </p:cNvSpPr>
          <p:nvPr/>
        </p:nvSpPr>
        <p:spPr bwMode="auto">
          <a:xfrm>
            <a:off x="1982624" y="7897"/>
            <a:ext cx="3785787" cy="635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ts val="13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altLang="es-PE" sz="1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Abastecimiento diario de recursos hidrobiológicos </a:t>
            </a:r>
          </a:p>
          <a:p>
            <a:pPr marL="0" marR="0" lvl="0" indent="0" algn="ctr" defTabSz="914400" rtl="0" eaLnBrk="0" fontAlgn="base" latinLnBrk="0" hangingPunct="0">
              <a:lnSpc>
                <a:spcPts val="13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altLang="es-PE" sz="12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Mercados Mayoristas Pesqueros</a:t>
            </a:r>
            <a:endParaRPr kumimoji="0" lang="es-MX" altLang="es-PE" sz="1200" b="1" u="none" strike="noStrike" cap="none" normalizeH="0" baseline="0" dirty="0">
              <a:ln>
                <a:noFill/>
              </a:ln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093536" y="541622"/>
            <a:ext cx="1940372" cy="322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0" indent="0" algn="r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lang="es-PE" altLang="es-PE" sz="105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 de Diciembre </a:t>
            </a:r>
            <a:r>
              <a:rPr lang="es-PE" altLang="es-PE" sz="105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2023</a:t>
            </a:r>
          </a:p>
        </p:txBody>
      </p:sp>
      <p:sp>
        <p:nvSpPr>
          <p:cNvPr id="7" name="Rectángulo 6"/>
          <p:cNvSpPr/>
          <p:nvPr/>
        </p:nvSpPr>
        <p:spPr>
          <a:xfrm>
            <a:off x="-8046" y="1180215"/>
            <a:ext cx="3356494" cy="2540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s-PE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Hoy 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18 </a:t>
            </a:r>
            <a:r>
              <a:rPr lang="es-PE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Diciembre, </a:t>
            </a:r>
            <a:r>
              <a:rPr lang="es-PE" sz="1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ingresó </a:t>
            </a:r>
            <a:r>
              <a:rPr lang="es-PE" sz="1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627.1 </a:t>
            </a:r>
            <a:r>
              <a:rPr lang="es-PE" sz="1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TM de recursos hidrobiológicos a los mercados mayoristas de Lima </a:t>
            </a:r>
            <a:r>
              <a:rPr lang="es-PE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(Villa María del Triunfo) </a:t>
            </a:r>
            <a:r>
              <a:rPr lang="es-PE" sz="1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Callao </a:t>
            </a:r>
            <a:r>
              <a:rPr lang="es-PE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(Ventanilla); siendo 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10.0% 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sup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erior </a:t>
            </a:r>
            <a:r>
              <a:rPr lang="es-PE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 abastecimiento de ayer.</a:t>
            </a:r>
          </a:p>
          <a:p>
            <a:pPr marL="171450" indent="-1714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s-PE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ingreso de pescado 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Ventanilla 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aumentó (+11.6%), </a:t>
            </a:r>
            <a:r>
              <a:rPr lang="es-PE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comparación de ayer. 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 igual que, </a:t>
            </a:r>
            <a:r>
              <a:rPr lang="es-PE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Villa María del 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Triunfo 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(+8.1%)</a:t>
            </a:r>
            <a:r>
              <a:rPr lang="es-MX" sz="1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s-PE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PE" sz="1000" u="sng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indent="-1714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s-PE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Entre las especies con 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mayor </a:t>
            </a:r>
            <a:r>
              <a:rPr lang="es-PE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ingreso el día de hoy 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fueron: Bonito, 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Jurel y Perico.</a:t>
            </a:r>
            <a:endParaRPr lang="es-ES" sz="10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indent="-1714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s-ES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 precios mayoristas de hoy respecto a ayer de los principales recursos pesqueros (S/ por kilo) variaron:</a:t>
            </a:r>
            <a:endParaRPr lang="es-PE" sz="1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8"/>
          <p:cNvSpPr>
            <a:spLocks noChangeArrowheads="1"/>
          </p:cNvSpPr>
          <p:nvPr/>
        </p:nvSpPr>
        <p:spPr bwMode="auto">
          <a:xfrm>
            <a:off x="-25702" y="9521400"/>
            <a:ext cx="690170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  <a:tab pos="59436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s-MX" altLang="es-PE" sz="800" b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Fuente:</a:t>
            </a:r>
            <a:r>
              <a:rPr kumimoji="0" lang="es-MX" altLang="es-PE" sz="8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PE" sz="800" dirty="0">
                <a:cs typeface="Arial" panose="020B0604020202020204" pitchFamily="34" charset="0"/>
              </a:rPr>
              <a:t>Mercados Mayoristas Pesqueros en Lima, Ica, Tacna, Tumbes, Piura, Lambayeque, Áncash, Arequipa, Cajamarca, Loreto y Ucayali. </a:t>
            </a:r>
            <a:r>
              <a:rPr kumimoji="0" lang="es-MX" altLang="es-PE" sz="800" b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Elaboración: </a:t>
            </a:r>
            <a:r>
              <a:rPr kumimoji="0" lang="es-MX" altLang="es-PE" sz="80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PRODUCE /</a:t>
            </a:r>
            <a:r>
              <a:rPr kumimoji="0" lang="es-MX" altLang="es-PE" sz="80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s-MX" altLang="es-PE" sz="80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OGEIEE – Oficina de Estudios Económicos (OEE). </a:t>
            </a:r>
            <a:endParaRPr kumimoji="0" lang="es-MX" altLang="es-PE" sz="80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cxnSp>
        <p:nvCxnSpPr>
          <p:cNvPr id="26" name="Conector recto 25"/>
          <p:cNvCxnSpPr/>
          <p:nvPr/>
        </p:nvCxnSpPr>
        <p:spPr>
          <a:xfrm>
            <a:off x="132489" y="9484891"/>
            <a:ext cx="6636747" cy="0"/>
          </a:xfrm>
          <a:prstGeom prst="line">
            <a:avLst/>
          </a:prstGeom>
          <a:ln w="190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68" name="CuadroTexto 67"/>
          <p:cNvSpPr txBox="1"/>
          <p:nvPr/>
        </p:nvSpPr>
        <p:spPr>
          <a:xfrm>
            <a:off x="-1425" y="934263"/>
            <a:ext cx="3372552" cy="26160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Mercados Mayoristas de Lima y Callao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0" y="543151"/>
            <a:ext cx="33047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700" b="1" dirty="0">
                <a:latin typeface="Arial" panose="020B0604020202020204" pitchFamily="34" charset="0"/>
                <a:cs typeface="Arial" panose="020B0604020202020204" pitchFamily="34" charset="0"/>
              </a:rPr>
              <a:t>Oficina General de Evaluación de Impacto y Estudios Económicos</a:t>
            </a:r>
            <a:endParaRPr lang="es-PE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PE" sz="6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OFICINA DE ESTUDIOS ECONÓMICOS</a:t>
            </a:r>
            <a:r>
              <a:rPr lang="es-PE" sz="6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23" name="Line 2"/>
          <p:cNvSpPr>
            <a:spLocks noChangeAspect="1" noChangeShapeType="1"/>
          </p:cNvSpPr>
          <p:nvPr/>
        </p:nvSpPr>
        <p:spPr bwMode="auto">
          <a:xfrm>
            <a:off x="33609" y="518958"/>
            <a:ext cx="5904000" cy="0"/>
          </a:xfrm>
          <a:prstGeom prst="line">
            <a:avLst/>
          </a:prstGeom>
          <a:noFill/>
          <a:ln w="9525" cmpd="thinThick">
            <a:solidFill>
              <a:schemeClr val="tx2">
                <a:lumMod val="60000"/>
                <a:lumOff val="40000"/>
              </a:schemeClr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E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81" name="Picture 61" descr="Resultado de imagen para peces silueta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0206" y="89196"/>
            <a:ext cx="651693" cy="674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CuadroTexto 38">
            <a:extLst>
              <a:ext uri="{FF2B5EF4-FFF2-40B4-BE49-F238E27FC236}">
                <a16:creationId xmlns:a16="http://schemas.microsoft.com/office/drawing/2014/main" id="{A036B274-EC09-4ED5-842D-CF05E1F91336}"/>
              </a:ext>
            </a:extLst>
          </p:cNvPr>
          <p:cNvSpPr txBox="1"/>
          <p:nvPr/>
        </p:nvSpPr>
        <p:spPr>
          <a:xfrm>
            <a:off x="-2627" y="4245801"/>
            <a:ext cx="3365600" cy="25391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Mercados Mayoristas Regionales</a:t>
            </a:r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B0E41E69-FA49-4AB0-9AC1-2128C9F222A1}"/>
              </a:ext>
            </a:extLst>
          </p:cNvPr>
          <p:cNvSpPr/>
          <p:nvPr/>
        </p:nvSpPr>
        <p:spPr>
          <a:xfrm>
            <a:off x="9281" y="4502765"/>
            <a:ext cx="3371127" cy="19184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Hoy </a:t>
            </a:r>
            <a:r>
              <a:rPr lang="es-E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18 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Diciembre, </a:t>
            </a:r>
            <a:r>
              <a:rPr lang="es-ES" sz="1000" b="1" dirty="0">
                <a:latin typeface="Arial" panose="020B0604020202020204" pitchFamily="34" charset="0"/>
                <a:cs typeface="Arial" panose="020B0604020202020204" pitchFamily="34" charset="0"/>
              </a:rPr>
              <a:t>ingresó </a:t>
            </a:r>
            <a:r>
              <a:rPr lang="es-E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535.0 </a:t>
            </a:r>
            <a:r>
              <a:rPr lang="es-ES" sz="1000" b="1" dirty="0">
                <a:latin typeface="Arial" panose="020B0604020202020204" pitchFamily="34" charset="0"/>
                <a:cs typeface="Arial" panose="020B0604020202020204" pitchFamily="34" charset="0"/>
              </a:rPr>
              <a:t>TM 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de recursos hidrobiológicos a los mercados mayoristas pesqueros de Tumbes, Piura, Lambayeque, La Libertad, Áncash, Arequipa, Ica, Tacna, Cajamarca, Loreto y Ucayali.</a:t>
            </a:r>
          </a:p>
          <a:p>
            <a:pPr marL="171450" indent="-171450" algn="just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El abastecimiento de hoy </a:t>
            </a:r>
            <a:r>
              <a:rPr lang="es-E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fue </a:t>
            </a:r>
            <a:r>
              <a:rPr lang="es-E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45.9% superior </a:t>
            </a:r>
            <a:r>
              <a:rPr lang="es-E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respecto a ayer, </a:t>
            </a:r>
            <a:r>
              <a:rPr lang="es-MX" sz="1000" dirty="0">
                <a:latin typeface="Arial" panose="020B0604020202020204" pitchFamily="34" charset="0"/>
                <a:cs typeface="Arial" panose="020B0604020202020204" pitchFamily="34" charset="0"/>
              </a:rPr>
              <a:t>debido </a:t>
            </a:r>
            <a:r>
              <a:rPr lang="es-MX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principalmente al </a:t>
            </a:r>
            <a:r>
              <a:rPr lang="es-MX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mayor </a:t>
            </a:r>
            <a:r>
              <a:rPr lang="es-MX" sz="1000" dirty="0">
                <a:latin typeface="Arial" panose="020B0604020202020204" pitchFamily="34" charset="0"/>
                <a:cs typeface="Arial" panose="020B0604020202020204" pitchFamily="34" charset="0"/>
              </a:rPr>
              <a:t>ingreso de recursos </a:t>
            </a:r>
            <a:r>
              <a:rPr lang="es-MX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es-MX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Lambayeque e Ica.</a:t>
            </a:r>
            <a:endParaRPr lang="es-MX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PE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Los precios mayoristas de hoy respecto a ayer de los principales recursos pesqueros (S/ por kilo) variaron: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B2766AB9-8C41-4B52-B5B9-5EEE6F0DC5B1}"/>
              </a:ext>
            </a:extLst>
          </p:cNvPr>
          <p:cNvSpPr txBox="1"/>
          <p:nvPr/>
        </p:nvSpPr>
        <p:spPr>
          <a:xfrm>
            <a:off x="3348447" y="926260"/>
            <a:ext cx="354348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400" b="1" i="0" u="none" strike="noStrike" kern="1200" spc="0" baseline="0">
                <a:solidFill>
                  <a:sysClr val="windowText" lastClr="000000"/>
                </a:solidFill>
                <a:latin typeface="Calibri Light" panose="020F0302020204030204" pitchFamily="34" charset="0"/>
                <a:ea typeface="+mn-ea"/>
                <a:cs typeface="+mn-cs"/>
              </a:defRPr>
            </a:pPr>
            <a:r>
              <a:rPr lang="es-PE" sz="9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Abastecimiento de recursos hidrobiológicos en mercados mayoristas pesqueros de Lima y Callao</a:t>
            </a:r>
          </a:p>
          <a:p>
            <a:pPr algn="ctr"/>
            <a:r>
              <a:rPr lang="es-PE" sz="800" dirty="0">
                <a:latin typeface="Arial" panose="020B0604020202020204" pitchFamily="34" charset="0"/>
                <a:cs typeface="Arial" panose="020B0604020202020204" pitchFamily="34" charset="0"/>
              </a:rPr>
              <a:t>(Toneladas)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C52392F4-F664-444C-B7C3-78799F127523}"/>
              </a:ext>
            </a:extLst>
          </p:cNvPr>
          <p:cNvSpPr txBox="1"/>
          <p:nvPr/>
        </p:nvSpPr>
        <p:spPr>
          <a:xfrm>
            <a:off x="3572293" y="3969559"/>
            <a:ext cx="329385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400" b="1" i="0" u="none" strike="noStrike" kern="1200" spc="0" baseline="0">
                <a:solidFill>
                  <a:sysClr val="windowText" lastClr="000000"/>
                </a:solidFill>
                <a:latin typeface="Calibri Light" panose="020F0302020204030204" pitchFamily="34" charset="0"/>
                <a:ea typeface="+mn-ea"/>
                <a:cs typeface="+mn-cs"/>
              </a:defRPr>
            </a:pPr>
            <a:r>
              <a:rPr lang="es-PE" sz="9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Abastecimiento de recursos hidrobiológicos en mercados mayoristas pesqueros regionales</a:t>
            </a:r>
          </a:p>
          <a:p>
            <a:pPr algn="ctr"/>
            <a:r>
              <a:rPr lang="es-PE" sz="700" dirty="0">
                <a:latin typeface="Arial" panose="020B0604020202020204" pitchFamily="34" charset="0"/>
                <a:cs typeface="Arial" panose="020B0604020202020204" pitchFamily="34" charset="0"/>
              </a:rPr>
              <a:t>(Toneladas)</a:t>
            </a:r>
          </a:p>
        </p:txBody>
      </p:sp>
      <p:sp>
        <p:nvSpPr>
          <p:cNvPr id="124" name="CuadroTexto 123">
            <a:extLst>
              <a:ext uri="{FF2B5EF4-FFF2-40B4-BE49-F238E27FC236}">
                <a16:creationId xmlns:a16="http://schemas.microsoft.com/office/drawing/2014/main" id="{56686316-C93D-41C7-8FA1-B79AB1797893}"/>
              </a:ext>
            </a:extLst>
          </p:cNvPr>
          <p:cNvSpPr txBox="1"/>
          <p:nvPr/>
        </p:nvSpPr>
        <p:spPr>
          <a:xfrm>
            <a:off x="308813" y="6348918"/>
            <a:ext cx="2970166" cy="256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PE" sz="1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Aumentaron</a:t>
            </a:r>
            <a:r>
              <a:rPr lang="es-PE" sz="1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s-MX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Tiburón Azul </a:t>
            </a:r>
            <a:r>
              <a:rPr lang="pt-BR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(S</a:t>
            </a:r>
            <a:r>
              <a:rPr lang="pt-BR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 </a:t>
            </a:r>
            <a:r>
              <a:rPr lang="pt-BR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4.5 </a:t>
            </a:r>
            <a:r>
              <a:rPr lang="pt-BR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S/ </a:t>
            </a:r>
            <a:r>
              <a:rPr lang="pt-BR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5.5)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s-PE" sz="1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CuadroTexto 127">
            <a:extLst>
              <a:ext uri="{FF2B5EF4-FFF2-40B4-BE49-F238E27FC236}">
                <a16:creationId xmlns:a16="http://schemas.microsoft.com/office/drawing/2014/main" id="{0A512A82-8ECF-4856-9E54-9B6B6E16B6EC}"/>
              </a:ext>
            </a:extLst>
          </p:cNvPr>
          <p:cNvSpPr txBox="1"/>
          <p:nvPr/>
        </p:nvSpPr>
        <p:spPr>
          <a:xfrm>
            <a:off x="288507" y="6576979"/>
            <a:ext cx="3124038" cy="42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PE" sz="1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Disminuyeron: 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Bonito 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(S</a:t>
            </a:r>
            <a:r>
              <a:rPr lang="es-PE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 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4.3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PE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S/ 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3.3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), Pota (S/ 4.4 a S/ 3.9) 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Jurel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(S/ 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4.2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S/ 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4.1)</a:t>
            </a:r>
            <a:r>
              <a:rPr lang="pt-BR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s-PE" sz="1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84" name="Conector recto 183"/>
          <p:cNvCxnSpPr>
            <a:cxnSpLocks/>
          </p:cNvCxnSpPr>
          <p:nvPr/>
        </p:nvCxnSpPr>
        <p:spPr>
          <a:xfrm>
            <a:off x="5410200" y="4567316"/>
            <a:ext cx="7937" cy="1269498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  <a:prstDash val="dash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18" name="Imagen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2895" y="1484506"/>
            <a:ext cx="30483" cy="1286367"/>
          </a:xfrm>
          <a:prstGeom prst="rect">
            <a:avLst/>
          </a:prstGeom>
        </p:spPr>
      </p:pic>
      <p:grpSp>
        <p:nvGrpSpPr>
          <p:cNvPr id="223" name="Grupo 222">
            <a:extLst>
              <a:ext uri="{FF2B5EF4-FFF2-40B4-BE49-F238E27FC236}">
                <a16:creationId xmlns:a16="http://schemas.microsoft.com/office/drawing/2014/main" id="{958B7DA7-4B69-4831-BC12-48178E36EED3}"/>
              </a:ext>
            </a:extLst>
          </p:cNvPr>
          <p:cNvGrpSpPr/>
          <p:nvPr/>
        </p:nvGrpSpPr>
        <p:grpSpPr>
          <a:xfrm>
            <a:off x="141173" y="6345861"/>
            <a:ext cx="320040" cy="320039"/>
            <a:chOff x="239049" y="3671221"/>
            <a:chExt cx="237544" cy="230832"/>
          </a:xfrm>
        </p:grpSpPr>
        <p:sp>
          <p:nvSpPr>
            <p:cNvPr id="224" name="Elipse 223">
              <a:extLst>
                <a:ext uri="{FF2B5EF4-FFF2-40B4-BE49-F238E27FC236}">
                  <a16:creationId xmlns:a16="http://schemas.microsoft.com/office/drawing/2014/main" id="{E27E41EE-6998-478D-8B98-77E0E77C3B26}"/>
                </a:ext>
              </a:extLst>
            </p:cNvPr>
            <p:cNvSpPr/>
            <p:nvPr/>
          </p:nvSpPr>
          <p:spPr>
            <a:xfrm>
              <a:off x="298927" y="3714726"/>
              <a:ext cx="89775" cy="88501"/>
            </a:xfrm>
            <a:prstGeom prst="ellipse">
              <a:avLst/>
            </a:prstGeom>
            <a:solidFill>
              <a:srgbClr val="0070C0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5" name="CuadroTexto 234">
              <a:extLst>
                <a:ext uri="{FF2B5EF4-FFF2-40B4-BE49-F238E27FC236}">
                  <a16:creationId xmlns:a16="http://schemas.microsoft.com/office/drawing/2014/main" id="{3CC7B392-89FA-463A-910D-4122C6FC1C05}"/>
                </a:ext>
              </a:extLst>
            </p:cNvPr>
            <p:cNvSpPr txBox="1"/>
            <p:nvPr/>
          </p:nvSpPr>
          <p:spPr>
            <a:xfrm>
              <a:off x="239049" y="3671221"/>
              <a:ext cx="237544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900" b="1" dirty="0">
                  <a:solidFill>
                    <a:schemeClr val="bg1"/>
                  </a:solidFill>
                </a:rPr>
                <a:t>↑</a:t>
              </a:r>
              <a:endParaRPr lang="en-US" sz="1100" dirty="0">
                <a:solidFill>
                  <a:schemeClr val="bg1"/>
                </a:solidFill>
              </a:endParaRPr>
            </a:p>
          </p:txBody>
        </p:sp>
      </p:grpSp>
      <p:sp>
        <p:nvSpPr>
          <p:cNvPr id="138" name="CuadroTexto 137"/>
          <p:cNvSpPr txBox="1"/>
          <p:nvPr/>
        </p:nvSpPr>
        <p:spPr>
          <a:xfrm>
            <a:off x="3607490" y="5841966"/>
            <a:ext cx="3174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900" b="1" dirty="0">
                <a:latin typeface="Arial" panose="020B0604020202020204" pitchFamily="34" charset="0"/>
                <a:cs typeface="Arial" panose="020B0604020202020204" pitchFamily="34" charset="0"/>
              </a:rPr>
              <a:t>Precio promedio de los principales recursos hidrobiológicos en los mercados mayoristas pesqueros de Lima y regiones </a:t>
            </a:r>
          </a:p>
          <a:p>
            <a:pPr algn="ctr"/>
            <a:r>
              <a:rPr lang="es-PE" sz="800" dirty="0">
                <a:latin typeface="Arial" panose="020B0604020202020204" pitchFamily="34" charset="0"/>
                <a:cs typeface="Arial" panose="020B0604020202020204" pitchFamily="34" charset="0"/>
              </a:rPr>
              <a:t>(S/ por kilo)</a:t>
            </a:r>
          </a:p>
        </p:txBody>
      </p:sp>
      <p:sp>
        <p:nvSpPr>
          <p:cNvPr id="114" name="CuadroTexto 113">
            <a:extLst>
              <a:ext uri="{FF2B5EF4-FFF2-40B4-BE49-F238E27FC236}">
                <a16:creationId xmlns:a16="http://schemas.microsoft.com/office/drawing/2014/main" id="{DA0B5DC6-6D6D-493F-BF73-AEBBFB533EEA}"/>
              </a:ext>
            </a:extLst>
          </p:cNvPr>
          <p:cNvSpPr txBox="1"/>
          <p:nvPr/>
        </p:nvSpPr>
        <p:spPr>
          <a:xfrm>
            <a:off x="72931" y="6929470"/>
            <a:ext cx="317440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900" b="1" dirty="0">
                <a:latin typeface="Arial" panose="020B0604020202020204" pitchFamily="34" charset="0"/>
                <a:cs typeface="Arial" panose="020B0604020202020204" pitchFamily="34" charset="0"/>
              </a:rPr>
              <a:t>Volumen de recursos hidrobiológicos en los mercados mayoristas pesqueros de las regiones </a:t>
            </a:r>
          </a:p>
          <a:p>
            <a:pPr algn="ctr"/>
            <a:r>
              <a:rPr lang="es-PE" sz="800" dirty="0">
                <a:latin typeface="Arial" panose="020B0604020202020204" pitchFamily="34" charset="0"/>
                <a:cs typeface="Arial" panose="020B0604020202020204" pitchFamily="34" charset="0"/>
              </a:rPr>
              <a:t>( TM )</a:t>
            </a:r>
          </a:p>
        </p:txBody>
      </p:sp>
      <p:sp>
        <p:nvSpPr>
          <p:cNvPr id="154" name="CuadroTexto 153">
            <a:extLst>
              <a:ext uri="{FF2B5EF4-FFF2-40B4-BE49-F238E27FC236}">
                <a16:creationId xmlns:a16="http://schemas.microsoft.com/office/drawing/2014/main" id="{56686316-C93D-41C7-8FA1-B79AB1797893}"/>
              </a:ext>
            </a:extLst>
          </p:cNvPr>
          <p:cNvSpPr txBox="1"/>
          <p:nvPr/>
        </p:nvSpPr>
        <p:spPr>
          <a:xfrm>
            <a:off x="337895" y="3644283"/>
            <a:ext cx="2970166" cy="256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PE" sz="1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Aumentaron: 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Falso Volador</a:t>
            </a:r>
            <a:r>
              <a:rPr lang="es-MX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(S</a:t>
            </a:r>
            <a:r>
              <a:rPr lang="pt-BR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 </a:t>
            </a:r>
            <a:r>
              <a:rPr lang="pt-BR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3.3 </a:t>
            </a:r>
            <a:r>
              <a:rPr lang="pt-BR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S/ </a:t>
            </a:r>
            <a:r>
              <a:rPr lang="pt-BR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3.6)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s-PE" sz="1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pSp>
        <p:nvGrpSpPr>
          <p:cNvPr id="155" name="Grupo 154">
            <a:extLst>
              <a:ext uri="{FF2B5EF4-FFF2-40B4-BE49-F238E27FC236}">
                <a16:creationId xmlns:a16="http://schemas.microsoft.com/office/drawing/2014/main" id="{958B7DA7-4B69-4831-BC12-48178E36EED3}"/>
              </a:ext>
            </a:extLst>
          </p:cNvPr>
          <p:cNvGrpSpPr/>
          <p:nvPr/>
        </p:nvGrpSpPr>
        <p:grpSpPr>
          <a:xfrm>
            <a:off x="151030" y="3640455"/>
            <a:ext cx="320040" cy="320039"/>
            <a:chOff x="239049" y="3671221"/>
            <a:chExt cx="237544" cy="230832"/>
          </a:xfrm>
        </p:grpSpPr>
        <p:sp>
          <p:nvSpPr>
            <p:cNvPr id="156" name="Elipse 155">
              <a:extLst>
                <a:ext uri="{FF2B5EF4-FFF2-40B4-BE49-F238E27FC236}">
                  <a16:creationId xmlns:a16="http://schemas.microsoft.com/office/drawing/2014/main" id="{E27E41EE-6998-478D-8B98-77E0E77C3B26}"/>
                </a:ext>
              </a:extLst>
            </p:cNvPr>
            <p:cNvSpPr/>
            <p:nvPr/>
          </p:nvSpPr>
          <p:spPr>
            <a:xfrm>
              <a:off x="298927" y="3714726"/>
              <a:ext cx="89775" cy="88501"/>
            </a:xfrm>
            <a:prstGeom prst="ellipse">
              <a:avLst/>
            </a:prstGeom>
            <a:solidFill>
              <a:srgbClr val="0070C0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5" name="CuadroTexto 174">
              <a:extLst>
                <a:ext uri="{FF2B5EF4-FFF2-40B4-BE49-F238E27FC236}">
                  <a16:creationId xmlns:a16="http://schemas.microsoft.com/office/drawing/2014/main" id="{3CC7B392-89FA-463A-910D-4122C6FC1C05}"/>
                </a:ext>
              </a:extLst>
            </p:cNvPr>
            <p:cNvSpPr txBox="1"/>
            <p:nvPr/>
          </p:nvSpPr>
          <p:spPr>
            <a:xfrm>
              <a:off x="239049" y="3671221"/>
              <a:ext cx="237544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900" b="1" dirty="0">
                  <a:solidFill>
                    <a:schemeClr val="bg1"/>
                  </a:solidFill>
                </a:rPr>
                <a:t>↑</a:t>
              </a:r>
              <a:endParaRPr lang="en-US" sz="1100" dirty="0">
                <a:solidFill>
                  <a:schemeClr val="bg1"/>
                </a:solidFill>
              </a:endParaRPr>
            </a:p>
          </p:txBody>
        </p:sp>
      </p:grpSp>
      <p:sp>
        <p:nvSpPr>
          <p:cNvPr id="121" name="CuadroTexto 120">
            <a:extLst>
              <a:ext uri="{FF2B5EF4-FFF2-40B4-BE49-F238E27FC236}">
                <a16:creationId xmlns:a16="http://schemas.microsoft.com/office/drawing/2014/main" id="{0A512A82-8ECF-4856-9E54-9B6B6E16B6EC}"/>
              </a:ext>
            </a:extLst>
          </p:cNvPr>
          <p:cNvSpPr txBox="1"/>
          <p:nvPr/>
        </p:nvSpPr>
        <p:spPr>
          <a:xfrm>
            <a:off x="308813" y="3863288"/>
            <a:ext cx="3124038" cy="42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PE" sz="1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Disminuyeron: 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Bonito 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(S/ 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2.3 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S/ 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2.0), Jurel </a:t>
            </a:r>
            <a:r>
              <a:rPr lang="es-PE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(S/ 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3.1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S/ 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2.8) 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Pota 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(S/ 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5.5 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S/ </a:t>
            </a:r>
            <a:r>
              <a:rPr lang="es-PE" sz="1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5.3). </a:t>
            </a:r>
            <a:endParaRPr lang="es-PE" sz="1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pSp>
        <p:nvGrpSpPr>
          <p:cNvPr id="164" name="Grupo 163">
            <a:extLst>
              <a:ext uri="{FF2B5EF4-FFF2-40B4-BE49-F238E27FC236}">
                <a16:creationId xmlns:a16="http://schemas.microsoft.com/office/drawing/2014/main" id="{6DC215DD-9061-46FB-B873-7BBC257081AC}"/>
              </a:ext>
            </a:extLst>
          </p:cNvPr>
          <p:cNvGrpSpPr/>
          <p:nvPr/>
        </p:nvGrpSpPr>
        <p:grpSpPr>
          <a:xfrm>
            <a:off x="6302960" y="8274000"/>
            <a:ext cx="182880" cy="200055"/>
            <a:chOff x="155922" y="4191499"/>
            <a:chExt cx="237544" cy="252510"/>
          </a:xfrm>
        </p:grpSpPr>
        <p:sp>
          <p:nvSpPr>
            <p:cNvPr id="165" name="Elipse 164">
              <a:extLst>
                <a:ext uri="{FF2B5EF4-FFF2-40B4-BE49-F238E27FC236}">
                  <a16:creationId xmlns:a16="http://schemas.microsoft.com/office/drawing/2014/main" id="{DCA15C4B-C7C5-4FF3-B686-A4DCFD20703A}"/>
                </a:ext>
              </a:extLst>
            </p:cNvPr>
            <p:cNvSpPr/>
            <p:nvPr/>
          </p:nvSpPr>
          <p:spPr>
            <a:xfrm rot="10800000">
              <a:off x="176037" y="4270051"/>
              <a:ext cx="89775" cy="88501"/>
            </a:xfrm>
            <a:prstGeom prst="ellipse">
              <a:avLst/>
            </a:prstGeom>
            <a:solidFill>
              <a:srgbClr val="C00000"/>
            </a:solidFill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3" name="CuadroTexto 172">
              <a:extLst>
                <a:ext uri="{FF2B5EF4-FFF2-40B4-BE49-F238E27FC236}">
                  <a16:creationId xmlns:a16="http://schemas.microsoft.com/office/drawing/2014/main" id="{067E9C36-2134-4CA8-BFA4-58B171DB54AC}"/>
                </a:ext>
              </a:extLst>
            </p:cNvPr>
            <p:cNvSpPr txBox="1"/>
            <p:nvPr/>
          </p:nvSpPr>
          <p:spPr>
            <a:xfrm rot="10800000">
              <a:off x="155922" y="4191499"/>
              <a:ext cx="237544" cy="2525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96" name="Grupo 195">
            <a:extLst>
              <a:ext uri="{FF2B5EF4-FFF2-40B4-BE49-F238E27FC236}">
                <a16:creationId xmlns:a16="http://schemas.microsoft.com/office/drawing/2014/main" id="{6DC215DD-9061-46FB-B873-7BBC257081AC}"/>
              </a:ext>
            </a:extLst>
          </p:cNvPr>
          <p:cNvGrpSpPr/>
          <p:nvPr/>
        </p:nvGrpSpPr>
        <p:grpSpPr>
          <a:xfrm>
            <a:off x="2842699" y="9157896"/>
            <a:ext cx="182880" cy="200055"/>
            <a:chOff x="155922" y="4191499"/>
            <a:chExt cx="237544" cy="252510"/>
          </a:xfrm>
        </p:grpSpPr>
        <p:sp>
          <p:nvSpPr>
            <p:cNvPr id="197" name="Elipse 196">
              <a:extLst>
                <a:ext uri="{FF2B5EF4-FFF2-40B4-BE49-F238E27FC236}">
                  <a16:creationId xmlns:a16="http://schemas.microsoft.com/office/drawing/2014/main" id="{DCA15C4B-C7C5-4FF3-B686-A4DCFD20703A}"/>
                </a:ext>
              </a:extLst>
            </p:cNvPr>
            <p:cNvSpPr/>
            <p:nvPr/>
          </p:nvSpPr>
          <p:spPr>
            <a:xfrm rot="10800000">
              <a:off x="176037" y="4270051"/>
              <a:ext cx="89775" cy="88501"/>
            </a:xfrm>
            <a:prstGeom prst="ellipse">
              <a:avLst/>
            </a:prstGeom>
            <a:solidFill>
              <a:srgbClr val="C00000"/>
            </a:solidFill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8" name="CuadroTexto 197">
              <a:extLst>
                <a:ext uri="{FF2B5EF4-FFF2-40B4-BE49-F238E27FC236}">
                  <a16:creationId xmlns:a16="http://schemas.microsoft.com/office/drawing/2014/main" id="{067E9C36-2134-4CA8-BFA4-58B171DB54AC}"/>
                </a:ext>
              </a:extLst>
            </p:cNvPr>
            <p:cNvSpPr txBox="1"/>
            <p:nvPr/>
          </p:nvSpPr>
          <p:spPr>
            <a:xfrm rot="10800000">
              <a:off x="155922" y="4191499"/>
              <a:ext cx="237544" cy="2525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14" name="Grupo 213">
            <a:extLst>
              <a:ext uri="{FF2B5EF4-FFF2-40B4-BE49-F238E27FC236}">
                <a16:creationId xmlns:a16="http://schemas.microsoft.com/office/drawing/2014/main" id="{6DC215DD-9061-46FB-B873-7BBC257081AC}"/>
              </a:ext>
            </a:extLst>
          </p:cNvPr>
          <p:cNvGrpSpPr/>
          <p:nvPr/>
        </p:nvGrpSpPr>
        <p:grpSpPr>
          <a:xfrm>
            <a:off x="2843228" y="8538267"/>
            <a:ext cx="182880" cy="200055"/>
            <a:chOff x="155922" y="4191499"/>
            <a:chExt cx="237544" cy="252510"/>
          </a:xfrm>
        </p:grpSpPr>
        <p:sp>
          <p:nvSpPr>
            <p:cNvPr id="215" name="Elipse 214">
              <a:extLst>
                <a:ext uri="{FF2B5EF4-FFF2-40B4-BE49-F238E27FC236}">
                  <a16:creationId xmlns:a16="http://schemas.microsoft.com/office/drawing/2014/main" id="{DCA15C4B-C7C5-4FF3-B686-A4DCFD20703A}"/>
                </a:ext>
              </a:extLst>
            </p:cNvPr>
            <p:cNvSpPr/>
            <p:nvPr/>
          </p:nvSpPr>
          <p:spPr>
            <a:xfrm rot="10800000">
              <a:off x="176037" y="4270051"/>
              <a:ext cx="89775" cy="88501"/>
            </a:xfrm>
            <a:prstGeom prst="ellipse">
              <a:avLst/>
            </a:prstGeom>
            <a:solidFill>
              <a:srgbClr val="C00000"/>
            </a:solidFill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6" name="CuadroTexto 215">
              <a:extLst>
                <a:ext uri="{FF2B5EF4-FFF2-40B4-BE49-F238E27FC236}">
                  <a16:creationId xmlns:a16="http://schemas.microsoft.com/office/drawing/2014/main" id="{067E9C36-2134-4CA8-BFA4-58B171DB54AC}"/>
                </a:ext>
              </a:extLst>
            </p:cNvPr>
            <p:cNvSpPr txBox="1"/>
            <p:nvPr/>
          </p:nvSpPr>
          <p:spPr>
            <a:xfrm rot="10800000">
              <a:off x="155922" y="4191499"/>
              <a:ext cx="237544" cy="2525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50" name="Grupo 249">
            <a:extLst>
              <a:ext uri="{FF2B5EF4-FFF2-40B4-BE49-F238E27FC236}">
                <a16:creationId xmlns:a16="http://schemas.microsoft.com/office/drawing/2014/main" id="{C1BC7350-2F8D-4D4A-B4EA-31A0651DA467}"/>
              </a:ext>
            </a:extLst>
          </p:cNvPr>
          <p:cNvGrpSpPr/>
          <p:nvPr/>
        </p:nvGrpSpPr>
        <p:grpSpPr>
          <a:xfrm>
            <a:off x="6225463" y="9272721"/>
            <a:ext cx="182880" cy="200055"/>
            <a:chOff x="176630" y="3632806"/>
            <a:chExt cx="237544" cy="252510"/>
          </a:xfrm>
        </p:grpSpPr>
        <p:sp>
          <p:nvSpPr>
            <p:cNvPr id="251" name="Elipse 250">
              <a:extLst>
                <a:ext uri="{FF2B5EF4-FFF2-40B4-BE49-F238E27FC236}">
                  <a16:creationId xmlns:a16="http://schemas.microsoft.com/office/drawing/2014/main" id="{1E07ED8F-D786-4822-9670-6740D718F920}"/>
                </a:ext>
              </a:extLst>
            </p:cNvPr>
            <p:cNvSpPr/>
            <p:nvPr/>
          </p:nvSpPr>
          <p:spPr>
            <a:xfrm>
              <a:off x="298927" y="3714726"/>
              <a:ext cx="89775" cy="88501"/>
            </a:xfrm>
            <a:prstGeom prst="ellipse">
              <a:avLst/>
            </a:prstGeom>
            <a:solidFill>
              <a:srgbClr val="0070C0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2" name="CuadroTexto 251">
              <a:extLst>
                <a:ext uri="{FF2B5EF4-FFF2-40B4-BE49-F238E27FC236}">
                  <a16:creationId xmlns:a16="http://schemas.microsoft.com/office/drawing/2014/main" id="{58EFFC26-192A-4662-A9A8-C5FE61DD947D}"/>
                </a:ext>
              </a:extLst>
            </p:cNvPr>
            <p:cNvSpPr txBox="1"/>
            <p:nvPr/>
          </p:nvSpPr>
          <p:spPr>
            <a:xfrm>
              <a:off x="176630" y="3632806"/>
              <a:ext cx="237544" cy="2525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80" name="Grupo 179">
            <a:extLst>
              <a:ext uri="{FF2B5EF4-FFF2-40B4-BE49-F238E27FC236}">
                <a16:creationId xmlns:a16="http://schemas.microsoft.com/office/drawing/2014/main" id="{C1BC7350-2F8D-4D4A-B4EA-31A0651DA467}"/>
              </a:ext>
            </a:extLst>
          </p:cNvPr>
          <p:cNvGrpSpPr/>
          <p:nvPr/>
        </p:nvGrpSpPr>
        <p:grpSpPr>
          <a:xfrm>
            <a:off x="2762468" y="8074827"/>
            <a:ext cx="182880" cy="200055"/>
            <a:chOff x="176630" y="3632806"/>
            <a:chExt cx="237544" cy="252510"/>
          </a:xfrm>
        </p:grpSpPr>
        <p:sp>
          <p:nvSpPr>
            <p:cNvPr id="181" name="Elipse 180">
              <a:extLst>
                <a:ext uri="{FF2B5EF4-FFF2-40B4-BE49-F238E27FC236}">
                  <a16:creationId xmlns:a16="http://schemas.microsoft.com/office/drawing/2014/main" id="{1E07ED8F-D786-4822-9670-6740D718F920}"/>
                </a:ext>
              </a:extLst>
            </p:cNvPr>
            <p:cNvSpPr/>
            <p:nvPr/>
          </p:nvSpPr>
          <p:spPr>
            <a:xfrm>
              <a:off x="298927" y="3714726"/>
              <a:ext cx="89775" cy="88501"/>
            </a:xfrm>
            <a:prstGeom prst="ellipse">
              <a:avLst/>
            </a:prstGeom>
            <a:solidFill>
              <a:srgbClr val="0070C0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6" name="CuadroTexto 185">
              <a:extLst>
                <a:ext uri="{FF2B5EF4-FFF2-40B4-BE49-F238E27FC236}">
                  <a16:creationId xmlns:a16="http://schemas.microsoft.com/office/drawing/2014/main" id="{58EFFC26-192A-4662-A9A8-C5FE61DD947D}"/>
                </a:ext>
              </a:extLst>
            </p:cNvPr>
            <p:cNvSpPr txBox="1"/>
            <p:nvPr/>
          </p:nvSpPr>
          <p:spPr>
            <a:xfrm>
              <a:off x="176630" y="3632806"/>
              <a:ext cx="237544" cy="2525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11" name="Grupo 210">
            <a:extLst>
              <a:ext uri="{FF2B5EF4-FFF2-40B4-BE49-F238E27FC236}">
                <a16:creationId xmlns:a16="http://schemas.microsoft.com/office/drawing/2014/main" id="{C1BC7350-2F8D-4D4A-B4EA-31A0651DA467}"/>
              </a:ext>
            </a:extLst>
          </p:cNvPr>
          <p:cNvGrpSpPr/>
          <p:nvPr/>
        </p:nvGrpSpPr>
        <p:grpSpPr>
          <a:xfrm>
            <a:off x="2764431" y="7920100"/>
            <a:ext cx="182880" cy="200055"/>
            <a:chOff x="176630" y="3632806"/>
            <a:chExt cx="237544" cy="252510"/>
          </a:xfrm>
        </p:grpSpPr>
        <p:sp>
          <p:nvSpPr>
            <p:cNvPr id="212" name="Elipse 211">
              <a:extLst>
                <a:ext uri="{FF2B5EF4-FFF2-40B4-BE49-F238E27FC236}">
                  <a16:creationId xmlns:a16="http://schemas.microsoft.com/office/drawing/2014/main" id="{1E07ED8F-D786-4822-9670-6740D718F920}"/>
                </a:ext>
              </a:extLst>
            </p:cNvPr>
            <p:cNvSpPr/>
            <p:nvPr/>
          </p:nvSpPr>
          <p:spPr>
            <a:xfrm>
              <a:off x="298927" y="3714726"/>
              <a:ext cx="89775" cy="88501"/>
            </a:xfrm>
            <a:prstGeom prst="ellipse">
              <a:avLst/>
            </a:prstGeom>
            <a:solidFill>
              <a:srgbClr val="0070C0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3" name="CuadroTexto 212">
              <a:extLst>
                <a:ext uri="{FF2B5EF4-FFF2-40B4-BE49-F238E27FC236}">
                  <a16:creationId xmlns:a16="http://schemas.microsoft.com/office/drawing/2014/main" id="{58EFFC26-192A-4662-A9A8-C5FE61DD947D}"/>
                </a:ext>
              </a:extLst>
            </p:cNvPr>
            <p:cNvSpPr txBox="1"/>
            <p:nvPr/>
          </p:nvSpPr>
          <p:spPr>
            <a:xfrm>
              <a:off x="176630" y="3632806"/>
              <a:ext cx="237544" cy="2525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5" name="Grupo 144">
            <a:extLst>
              <a:ext uri="{FF2B5EF4-FFF2-40B4-BE49-F238E27FC236}">
                <a16:creationId xmlns:a16="http://schemas.microsoft.com/office/drawing/2014/main" id="{DBA93274-C021-481C-991D-C00DB21D3EB6}"/>
              </a:ext>
            </a:extLst>
          </p:cNvPr>
          <p:cNvGrpSpPr/>
          <p:nvPr/>
        </p:nvGrpSpPr>
        <p:grpSpPr>
          <a:xfrm>
            <a:off x="112865" y="6501797"/>
            <a:ext cx="320040" cy="320040"/>
            <a:chOff x="215277" y="3614499"/>
            <a:chExt cx="237544" cy="230832"/>
          </a:xfrm>
        </p:grpSpPr>
        <p:sp>
          <p:nvSpPr>
            <p:cNvPr id="146" name="Elipse 145">
              <a:extLst>
                <a:ext uri="{FF2B5EF4-FFF2-40B4-BE49-F238E27FC236}">
                  <a16:creationId xmlns:a16="http://schemas.microsoft.com/office/drawing/2014/main" id="{E8229424-F78E-44F4-A21D-D85B44D270C9}"/>
                </a:ext>
              </a:extLst>
            </p:cNvPr>
            <p:cNvSpPr/>
            <p:nvPr/>
          </p:nvSpPr>
          <p:spPr>
            <a:xfrm>
              <a:off x="298927" y="3714726"/>
              <a:ext cx="89775" cy="88501"/>
            </a:xfrm>
            <a:prstGeom prst="ellipse">
              <a:avLst/>
            </a:prstGeom>
            <a:solidFill>
              <a:srgbClr val="C00000"/>
            </a:solidFill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7" name="CuadroTexto 146">
              <a:extLst>
                <a:ext uri="{FF2B5EF4-FFF2-40B4-BE49-F238E27FC236}">
                  <a16:creationId xmlns:a16="http://schemas.microsoft.com/office/drawing/2014/main" id="{2D6086F9-1397-4B1E-91DF-47299E59C2D0}"/>
                </a:ext>
              </a:extLst>
            </p:cNvPr>
            <p:cNvSpPr txBox="1"/>
            <p:nvPr/>
          </p:nvSpPr>
          <p:spPr>
            <a:xfrm rot="10800000">
              <a:off x="215277" y="3614499"/>
              <a:ext cx="237544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900" b="1" dirty="0">
                  <a:solidFill>
                    <a:schemeClr val="bg1"/>
                  </a:solidFill>
                </a:rPr>
                <a:t>↑</a:t>
              </a:r>
              <a:endParaRPr lang="en-US" sz="11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33" name="Grupo 132">
            <a:extLst>
              <a:ext uri="{FF2B5EF4-FFF2-40B4-BE49-F238E27FC236}">
                <a16:creationId xmlns:a16="http://schemas.microsoft.com/office/drawing/2014/main" id="{6DC215DD-9061-46FB-B873-7BBC257081AC}"/>
              </a:ext>
            </a:extLst>
          </p:cNvPr>
          <p:cNvGrpSpPr/>
          <p:nvPr/>
        </p:nvGrpSpPr>
        <p:grpSpPr>
          <a:xfrm>
            <a:off x="6303309" y="8873815"/>
            <a:ext cx="182880" cy="200055"/>
            <a:chOff x="155922" y="4191499"/>
            <a:chExt cx="237544" cy="252510"/>
          </a:xfrm>
        </p:grpSpPr>
        <p:sp>
          <p:nvSpPr>
            <p:cNvPr id="134" name="Elipse 133">
              <a:extLst>
                <a:ext uri="{FF2B5EF4-FFF2-40B4-BE49-F238E27FC236}">
                  <a16:creationId xmlns:a16="http://schemas.microsoft.com/office/drawing/2014/main" id="{DCA15C4B-C7C5-4FF3-B686-A4DCFD20703A}"/>
                </a:ext>
              </a:extLst>
            </p:cNvPr>
            <p:cNvSpPr/>
            <p:nvPr/>
          </p:nvSpPr>
          <p:spPr>
            <a:xfrm rot="10800000">
              <a:off x="176037" y="4270051"/>
              <a:ext cx="89775" cy="88501"/>
            </a:xfrm>
            <a:prstGeom prst="ellipse">
              <a:avLst/>
            </a:prstGeom>
            <a:solidFill>
              <a:srgbClr val="C00000"/>
            </a:solidFill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5" name="CuadroTexto 134">
              <a:extLst>
                <a:ext uri="{FF2B5EF4-FFF2-40B4-BE49-F238E27FC236}">
                  <a16:creationId xmlns:a16="http://schemas.microsoft.com/office/drawing/2014/main" id="{067E9C36-2134-4CA8-BFA4-58B171DB54AC}"/>
                </a:ext>
              </a:extLst>
            </p:cNvPr>
            <p:cNvSpPr txBox="1"/>
            <p:nvPr/>
          </p:nvSpPr>
          <p:spPr>
            <a:xfrm rot="10800000">
              <a:off x="155922" y="4191499"/>
              <a:ext cx="237544" cy="2525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6" name="Grupo 165">
            <a:extLst>
              <a:ext uri="{FF2B5EF4-FFF2-40B4-BE49-F238E27FC236}">
                <a16:creationId xmlns:a16="http://schemas.microsoft.com/office/drawing/2014/main" id="{C1BC7350-2F8D-4D4A-B4EA-31A0651DA467}"/>
              </a:ext>
            </a:extLst>
          </p:cNvPr>
          <p:cNvGrpSpPr/>
          <p:nvPr/>
        </p:nvGrpSpPr>
        <p:grpSpPr>
          <a:xfrm>
            <a:off x="2763916" y="8228828"/>
            <a:ext cx="182880" cy="200055"/>
            <a:chOff x="176630" y="3632806"/>
            <a:chExt cx="237544" cy="252510"/>
          </a:xfrm>
        </p:grpSpPr>
        <p:sp>
          <p:nvSpPr>
            <p:cNvPr id="167" name="Elipse 166">
              <a:extLst>
                <a:ext uri="{FF2B5EF4-FFF2-40B4-BE49-F238E27FC236}">
                  <a16:creationId xmlns:a16="http://schemas.microsoft.com/office/drawing/2014/main" id="{1E07ED8F-D786-4822-9670-6740D718F920}"/>
                </a:ext>
              </a:extLst>
            </p:cNvPr>
            <p:cNvSpPr/>
            <p:nvPr/>
          </p:nvSpPr>
          <p:spPr>
            <a:xfrm>
              <a:off x="298927" y="3714726"/>
              <a:ext cx="89775" cy="88501"/>
            </a:xfrm>
            <a:prstGeom prst="ellipse">
              <a:avLst/>
            </a:prstGeom>
            <a:solidFill>
              <a:srgbClr val="0070C0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8" name="CuadroTexto 167">
              <a:extLst>
                <a:ext uri="{FF2B5EF4-FFF2-40B4-BE49-F238E27FC236}">
                  <a16:creationId xmlns:a16="http://schemas.microsoft.com/office/drawing/2014/main" id="{58EFFC26-192A-4662-A9A8-C5FE61DD947D}"/>
                </a:ext>
              </a:extLst>
            </p:cNvPr>
            <p:cNvSpPr txBox="1"/>
            <p:nvPr/>
          </p:nvSpPr>
          <p:spPr>
            <a:xfrm>
              <a:off x="176630" y="3632806"/>
              <a:ext cx="237544" cy="2525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91" name="Grupo 190">
            <a:extLst>
              <a:ext uri="{FF2B5EF4-FFF2-40B4-BE49-F238E27FC236}">
                <a16:creationId xmlns:a16="http://schemas.microsoft.com/office/drawing/2014/main" id="{DBA93274-C021-481C-991D-C00DB21D3EB6}"/>
              </a:ext>
            </a:extLst>
          </p:cNvPr>
          <p:cNvGrpSpPr/>
          <p:nvPr/>
        </p:nvGrpSpPr>
        <p:grpSpPr>
          <a:xfrm>
            <a:off x="116070" y="3780489"/>
            <a:ext cx="320040" cy="320040"/>
            <a:chOff x="215277" y="3614499"/>
            <a:chExt cx="237544" cy="230832"/>
          </a:xfrm>
        </p:grpSpPr>
        <p:sp>
          <p:nvSpPr>
            <p:cNvPr id="192" name="Elipse 191">
              <a:extLst>
                <a:ext uri="{FF2B5EF4-FFF2-40B4-BE49-F238E27FC236}">
                  <a16:creationId xmlns:a16="http://schemas.microsoft.com/office/drawing/2014/main" id="{E8229424-F78E-44F4-A21D-D85B44D270C9}"/>
                </a:ext>
              </a:extLst>
            </p:cNvPr>
            <p:cNvSpPr/>
            <p:nvPr/>
          </p:nvSpPr>
          <p:spPr>
            <a:xfrm>
              <a:off x="298927" y="3714726"/>
              <a:ext cx="89775" cy="88501"/>
            </a:xfrm>
            <a:prstGeom prst="ellipse">
              <a:avLst/>
            </a:prstGeom>
            <a:solidFill>
              <a:srgbClr val="C00000"/>
            </a:solidFill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3" name="CuadroTexto 192">
              <a:extLst>
                <a:ext uri="{FF2B5EF4-FFF2-40B4-BE49-F238E27FC236}">
                  <a16:creationId xmlns:a16="http://schemas.microsoft.com/office/drawing/2014/main" id="{2D6086F9-1397-4B1E-91DF-47299E59C2D0}"/>
                </a:ext>
              </a:extLst>
            </p:cNvPr>
            <p:cNvSpPr txBox="1"/>
            <p:nvPr/>
          </p:nvSpPr>
          <p:spPr>
            <a:xfrm rot="10800000">
              <a:off x="215277" y="3614499"/>
              <a:ext cx="237544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900" b="1" dirty="0">
                  <a:solidFill>
                    <a:schemeClr val="bg1"/>
                  </a:solidFill>
                </a:rPr>
                <a:t>↑</a:t>
              </a:r>
              <a:endParaRPr lang="en-US" sz="11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18" name="Grupo 217">
            <a:extLst>
              <a:ext uri="{FF2B5EF4-FFF2-40B4-BE49-F238E27FC236}">
                <a16:creationId xmlns:a16="http://schemas.microsoft.com/office/drawing/2014/main" id="{C1BC7350-2F8D-4D4A-B4EA-31A0651DA467}"/>
              </a:ext>
            </a:extLst>
          </p:cNvPr>
          <p:cNvGrpSpPr/>
          <p:nvPr/>
        </p:nvGrpSpPr>
        <p:grpSpPr>
          <a:xfrm>
            <a:off x="2762266" y="7764558"/>
            <a:ext cx="182880" cy="200055"/>
            <a:chOff x="176630" y="3632806"/>
            <a:chExt cx="237544" cy="252510"/>
          </a:xfrm>
        </p:grpSpPr>
        <p:sp>
          <p:nvSpPr>
            <p:cNvPr id="219" name="Elipse 218">
              <a:extLst>
                <a:ext uri="{FF2B5EF4-FFF2-40B4-BE49-F238E27FC236}">
                  <a16:creationId xmlns:a16="http://schemas.microsoft.com/office/drawing/2014/main" id="{1E07ED8F-D786-4822-9670-6740D718F920}"/>
                </a:ext>
              </a:extLst>
            </p:cNvPr>
            <p:cNvSpPr/>
            <p:nvPr/>
          </p:nvSpPr>
          <p:spPr>
            <a:xfrm>
              <a:off x="298927" y="3714726"/>
              <a:ext cx="89775" cy="88501"/>
            </a:xfrm>
            <a:prstGeom prst="ellipse">
              <a:avLst/>
            </a:prstGeom>
            <a:solidFill>
              <a:srgbClr val="0070C0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5" name="CuadroTexto 224">
              <a:extLst>
                <a:ext uri="{FF2B5EF4-FFF2-40B4-BE49-F238E27FC236}">
                  <a16:creationId xmlns:a16="http://schemas.microsoft.com/office/drawing/2014/main" id="{58EFFC26-192A-4662-A9A8-C5FE61DD947D}"/>
                </a:ext>
              </a:extLst>
            </p:cNvPr>
            <p:cNvSpPr txBox="1"/>
            <p:nvPr/>
          </p:nvSpPr>
          <p:spPr>
            <a:xfrm>
              <a:off x="176630" y="3632806"/>
              <a:ext cx="237544" cy="2525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29" name="Grupo 228">
            <a:extLst>
              <a:ext uri="{FF2B5EF4-FFF2-40B4-BE49-F238E27FC236}">
                <a16:creationId xmlns:a16="http://schemas.microsoft.com/office/drawing/2014/main" id="{6DC215DD-9061-46FB-B873-7BBC257081AC}"/>
              </a:ext>
            </a:extLst>
          </p:cNvPr>
          <p:cNvGrpSpPr/>
          <p:nvPr/>
        </p:nvGrpSpPr>
        <p:grpSpPr>
          <a:xfrm>
            <a:off x="6289974" y="7574289"/>
            <a:ext cx="182880" cy="200055"/>
            <a:chOff x="155922" y="4191499"/>
            <a:chExt cx="237544" cy="252510"/>
          </a:xfrm>
        </p:grpSpPr>
        <p:sp>
          <p:nvSpPr>
            <p:cNvPr id="230" name="Elipse 229">
              <a:extLst>
                <a:ext uri="{FF2B5EF4-FFF2-40B4-BE49-F238E27FC236}">
                  <a16:creationId xmlns:a16="http://schemas.microsoft.com/office/drawing/2014/main" id="{DCA15C4B-C7C5-4FF3-B686-A4DCFD20703A}"/>
                </a:ext>
              </a:extLst>
            </p:cNvPr>
            <p:cNvSpPr/>
            <p:nvPr/>
          </p:nvSpPr>
          <p:spPr>
            <a:xfrm rot="10800000">
              <a:off x="176037" y="4270051"/>
              <a:ext cx="89775" cy="88501"/>
            </a:xfrm>
            <a:prstGeom prst="ellipse">
              <a:avLst/>
            </a:prstGeom>
            <a:solidFill>
              <a:srgbClr val="C00000"/>
            </a:solidFill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3" name="CuadroTexto 232">
              <a:extLst>
                <a:ext uri="{FF2B5EF4-FFF2-40B4-BE49-F238E27FC236}">
                  <a16:creationId xmlns:a16="http://schemas.microsoft.com/office/drawing/2014/main" id="{067E9C36-2134-4CA8-BFA4-58B171DB54AC}"/>
                </a:ext>
              </a:extLst>
            </p:cNvPr>
            <p:cNvSpPr txBox="1"/>
            <p:nvPr/>
          </p:nvSpPr>
          <p:spPr>
            <a:xfrm rot="10800000">
              <a:off x="155922" y="4191499"/>
              <a:ext cx="237544" cy="2525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4" name="Grupo 233">
            <a:extLst>
              <a:ext uri="{FF2B5EF4-FFF2-40B4-BE49-F238E27FC236}">
                <a16:creationId xmlns:a16="http://schemas.microsoft.com/office/drawing/2014/main" id="{6DC215DD-9061-46FB-B873-7BBC257081AC}"/>
              </a:ext>
            </a:extLst>
          </p:cNvPr>
          <p:cNvGrpSpPr/>
          <p:nvPr/>
        </p:nvGrpSpPr>
        <p:grpSpPr>
          <a:xfrm>
            <a:off x="6289829" y="6985513"/>
            <a:ext cx="182880" cy="200055"/>
            <a:chOff x="155922" y="4191499"/>
            <a:chExt cx="237544" cy="252510"/>
          </a:xfrm>
        </p:grpSpPr>
        <p:sp>
          <p:nvSpPr>
            <p:cNvPr id="236" name="Elipse 235">
              <a:extLst>
                <a:ext uri="{FF2B5EF4-FFF2-40B4-BE49-F238E27FC236}">
                  <a16:creationId xmlns:a16="http://schemas.microsoft.com/office/drawing/2014/main" id="{DCA15C4B-C7C5-4FF3-B686-A4DCFD20703A}"/>
                </a:ext>
              </a:extLst>
            </p:cNvPr>
            <p:cNvSpPr/>
            <p:nvPr/>
          </p:nvSpPr>
          <p:spPr>
            <a:xfrm rot="10800000">
              <a:off x="176037" y="4270051"/>
              <a:ext cx="89775" cy="88501"/>
            </a:xfrm>
            <a:prstGeom prst="ellipse">
              <a:avLst/>
            </a:prstGeom>
            <a:solidFill>
              <a:srgbClr val="C00000"/>
            </a:solidFill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1" name="CuadroTexto 240">
              <a:extLst>
                <a:ext uri="{FF2B5EF4-FFF2-40B4-BE49-F238E27FC236}">
                  <a16:creationId xmlns:a16="http://schemas.microsoft.com/office/drawing/2014/main" id="{067E9C36-2134-4CA8-BFA4-58B171DB54AC}"/>
                </a:ext>
              </a:extLst>
            </p:cNvPr>
            <p:cNvSpPr txBox="1"/>
            <p:nvPr/>
          </p:nvSpPr>
          <p:spPr>
            <a:xfrm rot="10800000">
              <a:off x="155922" y="4191499"/>
              <a:ext cx="237544" cy="2525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6" name="Grupo 125">
            <a:extLst>
              <a:ext uri="{FF2B5EF4-FFF2-40B4-BE49-F238E27FC236}">
                <a16:creationId xmlns:a16="http://schemas.microsoft.com/office/drawing/2014/main" id="{6DC215DD-9061-46FB-B873-7BBC257081AC}"/>
              </a:ext>
            </a:extLst>
          </p:cNvPr>
          <p:cNvGrpSpPr/>
          <p:nvPr/>
        </p:nvGrpSpPr>
        <p:grpSpPr>
          <a:xfrm>
            <a:off x="2842894" y="8697632"/>
            <a:ext cx="182880" cy="200055"/>
            <a:chOff x="155922" y="4191499"/>
            <a:chExt cx="237544" cy="252510"/>
          </a:xfrm>
        </p:grpSpPr>
        <p:sp>
          <p:nvSpPr>
            <p:cNvPr id="127" name="Elipse 126">
              <a:extLst>
                <a:ext uri="{FF2B5EF4-FFF2-40B4-BE49-F238E27FC236}">
                  <a16:creationId xmlns:a16="http://schemas.microsoft.com/office/drawing/2014/main" id="{DCA15C4B-C7C5-4FF3-B686-A4DCFD20703A}"/>
                </a:ext>
              </a:extLst>
            </p:cNvPr>
            <p:cNvSpPr/>
            <p:nvPr/>
          </p:nvSpPr>
          <p:spPr>
            <a:xfrm rot="10800000">
              <a:off x="176037" y="4270051"/>
              <a:ext cx="89775" cy="88501"/>
            </a:xfrm>
            <a:prstGeom prst="ellipse">
              <a:avLst/>
            </a:prstGeom>
            <a:solidFill>
              <a:srgbClr val="C00000"/>
            </a:solidFill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9" name="CuadroTexto 128">
              <a:extLst>
                <a:ext uri="{FF2B5EF4-FFF2-40B4-BE49-F238E27FC236}">
                  <a16:creationId xmlns:a16="http://schemas.microsoft.com/office/drawing/2014/main" id="{067E9C36-2134-4CA8-BFA4-58B171DB54AC}"/>
                </a:ext>
              </a:extLst>
            </p:cNvPr>
            <p:cNvSpPr txBox="1"/>
            <p:nvPr/>
          </p:nvSpPr>
          <p:spPr>
            <a:xfrm rot="10800000">
              <a:off x="155922" y="4191499"/>
              <a:ext cx="237544" cy="2525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30" name="Grupo 129">
            <a:extLst>
              <a:ext uri="{FF2B5EF4-FFF2-40B4-BE49-F238E27FC236}">
                <a16:creationId xmlns:a16="http://schemas.microsoft.com/office/drawing/2014/main" id="{C1BC7350-2F8D-4D4A-B4EA-31A0651DA467}"/>
              </a:ext>
            </a:extLst>
          </p:cNvPr>
          <p:cNvGrpSpPr/>
          <p:nvPr/>
        </p:nvGrpSpPr>
        <p:grpSpPr>
          <a:xfrm>
            <a:off x="6215719" y="7955232"/>
            <a:ext cx="182880" cy="200055"/>
            <a:chOff x="176630" y="3632806"/>
            <a:chExt cx="237544" cy="252510"/>
          </a:xfrm>
        </p:grpSpPr>
        <p:sp>
          <p:nvSpPr>
            <p:cNvPr id="131" name="Elipse 130">
              <a:extLst>
                <a:ext uri="{FF2B5EF4-FFF2-40B4-BE49-F238E27FC236}">
                  <a16:creationId xmlns:a16="http://schemas.microsoft.com/office/drawing/2014/main" id="{1E07ED8F-D786-4822-9670-6740D718F920}"/>
                </a:ext>
              </a:extLst>
            </p:cNvPr>
            <p:cNvSpPr/>
            <p:nvPr/>
          </p:nvSpPr>
          <p:spPr>
            <a:xfrm>
              <a:off x="298927" y="3714726"/>
              <a:ext cx="89775" cy="88501"/>
            </a:xfrm>
            <a:prstGeom prst="ellipse">
              <a:avLst/>
            </a:prstGeom>
            <a:solidFill>
              <a:srgbClr val="0070C0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2" name="CuadroTexto 131">
              <a:extLst>
                <a:ext uri="{FF2B5EF4-FFF2-40B4-BE49-F238E27FC236}">
                  <a16:creationId xmlns:a16="http://schemas.microsoft.com/office/drawing/2014/main" id="{58EFFC26-192A-4662-A9A8-C5FE61DD947D}"/>
                </a:ext>
              </a:extLst>
            </p:cNvPr>
            <p:cNvSpPr txBox="1"/>
            <p:nvPr/>
          </p:nvSpPr>
          <p:spPr>
            <a:xfrm>
              <a:off x="176630" y="3632806"/>
              <a:ext cx="237544" cy="2525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36" name="Grupo 135">
            <a:extLst>
              <a:ext uri="{FF2B5EF4-FFF2-40B4-BE49-F238E27FC236}">
                <a16:creationId xmlns:a16="http://schemas.microsoft.com/office/drawing/2014/main" id="{C1BC7350-2F8D-4D4A-B4EA-31A0651DA467}"/>
              </a:ext>
            </a:extLst>
          </p:cNvPr>
          <p:cNvGrpSpPr/>
          <p:nvPr/>
        </p:nvGrpSpPr>
        <p:grpSpPr>
          <a:xfrm>
            <a:off x="6223967" y="8669000"/>
            <a:ext cx="182880" cy="200055"/>
            <a:chOff x="176630" y="3632806"/>
            <a:chExt cx="237544" cy="252510"/>
          </a:xfrm>
        </p:grpSpPr>
        <p:sp>
          <p:nvSpPr>
            <p:cNvPr id="137" name="Elipse 136">
              <a:extLst>
                <a:ext uri="{FF2B5EF4-FFF2-40B4-BE49-F238E27FC236}">
                  <a16:creationId xmlns:a16="http://schemas.microsoft.com/office/drawing/2014/main" id="{1E07ED8F-D786-4822-9670-6740D718F920}"/>
                </a:ext>
              </a:extLst>
            </p:cNvPr>
            <p:cNvSpPr/>
            <p:nvPr/>
          </p:nvSpPr>
          <p:spPr>
            <a:xfrm>
              <a:off x="298927" y="3714726"/>
              <a:ext cx="89775" cy="88501"/>
            </a:xfrm>
            <a:prstGeom prst="ellipse">
              <a:avLst/>
            </a:prstGeom>
            <a:solidFill>
              <a:srgbClr val="0070C0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9" name="CuadroTexto 138">
              <a:extLst>
                <a:ext uri="{FF2B5EF4-FFF2-40B4-BE49-F238E27FC236}">
                  <a16:creationId xmlns:a16="http://schemas.microsoft.com/office/drawing/2014/main" id="{58EFFC26-192A-4662-A9A8-C5FE61DD947D}"/>
                </a:ext>
              </a:extLst>
            </p:cNvPr>
            <p:cNvSpPr txBox="1"/>
            <p:nvPr/>
          </p:nvSpPr>
          <p:spPr>
            <a:xfrm>
              <a:off x="176630" y="3632806"/>
              <a:ext cx="237544" cy="2525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0" name="Grupo 139">
            <a:extLst>
              <a:ext uri="{FF2B5EF4-FFF2-40B4-BE49-F238E27FC236}">
                <a16:creationId xmlns:a16="http://schemas.microsoft.com/office/drawing/2014/main" id="{6DC215DD-9061-46FB-B873-7BBC257081AC}"/>
              </a:ext>
            </a:extLst>
          </p:cNvPr>
          <p:cNvGrpSpPr/>
          <p:nvPr/>
        </p:nvGrpSpPr>
        <p:grpSpPr>
          <a:xfrm>
            <a:off x="2842302" y="8385104"/>
            <a:ext cx="182880" cy="200055"/>
            <a:chOff x="155922" y="4191499"/>
            <a:chExt cx="237544" cy="252510"/>
          </a:xfrm>
        </p:grpSpPr>
        <p:sp>
          <p:nvSpPr>
            <p:cNvPr id="141" name="Elipse 140">
              <a:extLst>
                <a:ext uri="{FF2B5EF4-FFF2-40B4-BE49-F238E27FC236}">
                  <a16:creationId xmlns:a16="http://schemas.microsoft.com/office/drawing/2014/main" id="{DCA15C4B-C7C5-4FF3-B686-A4DCFD20703A}"/>
                </a:ext>
              </a:extLst>
            </p:cNvPr>
            <p:cNvSpPr/>
            <p:nvPr/>
          </p:nvSpPr>
          <p:spPr>
            <a:xfrm rot="10800000">
              <a:off x="176037" y="4270051"/>
              <a:ext cx="89775" cy="88501"/>
            </a:xfrm>
            <a:prstGeom prst="ellipse">
              <a:avLst/>
            </a:prstGeom>
            <a:solidFill>
              <a:srgbClr val="C00000"/>
            </a:solidFill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2" name="CuadroTexto 141">
              <a:extLst>
                <a:ext uri="{FF2B5EF4-FFF2-40B4-BE49-F238E27FC236}">
                  <a16:creationId xmlns:a16="http://schemas.microsoft.com/office/drawing/2014/main" id="{067E9C36-2134-4CA8-BFA4-58B171DB54AC}"/>
                </a:ext>
              </a:extLst>
            </p:cNvPr>
            <p:cNvSpPr txBox="1"/>
            <p:nvPr/>
          </p:nvSpPr>
          <p:spPr>
            <a:xfrm rot="10800000">
              <a:off x="155922" y="4191499"/>
              <a:ext cx="237544" cy="2525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9" name="Grupo 148">
            <a:extLst>
              <a:ext uri="{FF2B5EF4-FFF2-40B4-BE49-F238E27FC236}">
                <a16:creationId xmlns:a16="http://schemas.microsoft.com/office/drawing/2014/main" id="{C1BC7350-2F8D-4D4A-B4EA-31A0651DA467}"/>
              </a:ext>
            </a:extLst>
          </p:cNvPr>
          <p:cNvGrpSpPr/>
          <p:nvPr/>
        </p:nvGrpSpPr>
        <p:grpSpPr>
          <a:xfrm>
            <a:off x="6211288" y="7370725"/>
            <a:ext cx="182880" cy="200055"/>
            <a:chOff x="176630" y="3632806"/>
            <a:chExt cx="237544" cy="252510"/>
          </a:xfrm>
        </p:grpSpPr>
        <p:sp>
          <p:nvSpPr>
            <p:cNvPr id="150" name="Elipse 149">
              <a:extLst>
                <a:ext uri="{FF2B5EF4-FFF2-40B4-BE49-F238E27FC236}">
                  <a16:creationId xmlns:a16="http://schemas.microsoft.com/office/drawing/2014/main" id="{1E07ED8F-D786-4822-9670-6740D718F920}"/>
                </a:ext>
              </a:extLst>
            </p:cNvPr>
            <p:cNvSpPr/>
            <p:nvPr/>
          </p:nvSpPr>
          <p:spPr>
            <a:xfrm>
              <a:off x="298927" y="3714726"/>
              <a:ext cx="89775" cy="88501"/>
            </a:xfrm>
            <a:prstGeom prst="ellipse">
              <a:avLst/>
            </a:prstGeom>
            <a:solidFill>
              <a:srgbClr val="0070C0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1" name="CuadroTexto 150">
              <a:extLst>
                <a:ext uri="{FF2B5EF4-FFF2-40B4-BE49-F238E27FC236}">
                  <a16:creationId xmlns:a16="http://schemas.microsoft.com/office/drawing/2014/main" id="{58EFFC26-192A-4662-A9A8-C5FE61DD947D}"/>
                </a:ext>
              </a:extLst>
            </p:cNvPr>
            <p:cNvSpPr txBox="1"/>
            <p:nvPr/>
          </p:nvSpPr>
          <p:spPr>
            <a:xfrm>
              <a:off x="176630" y="3632806"/>
              <a:ext cx="237544" cy="2525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2" name="Grupo 171">
            <a:extLst>
              <a:ext uri="{FF2B5EF4-FFF2-40B4-BE49-F238E27FC236}">
                <a16:creationId xmlns:a16="http://schemas.microsoft.com/office/drawing/2014/main" id="{7A7268C6-C163-46FA-AA24-2310D3FE77D5}"/>
              </a:ext>
            </a:extLst>
          </p:cNvPr>
          <p:cNvGrpSpPr/>
          <p:nvPr/>
        </p:nvGrpSpPr>
        <p:grpSpPr>
          <a:xfrm>
            <a:off x="6280314" y="7764957"/>
            <a:ext cx="182881" cy="237569"/>
            <a:chOff x="143971" y="4180282"/>
            <a:chExt cx="237545" cy="310781"/>
          </a:xfrm>
        </p:grpSpPr>
        <p:sp>
          <p:nvSpPr>
            <p:cNvPr id="174" name="Elipse 173">
              <a:extLst>
                <a:ext uri="{FF2B5EF4-FFF2-40B4-BE49-F238E27FC236}">
                  <a16:creationId xmlns:a16="http://schemas.microsoft.com/office/drawing/2014/main" id="{60DAEEA1-673A-46E8-B65E-9D90260D3F3B}"/>
                </a:ext>
              </a:extLst>
            </p:cNvPr>
            <p:cNvSpPr/>
            <p:nvPr/>
          </p:nvSpPr>
          <p:spPr>
            <a:xfrm rot="10800000">
              <a:off x="176037" y="4270051"/>
              <a:ext cx="89775" cy="88501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PE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/>
            </a:p>
          </p:txBody>
        </p:sp>
        <p:sp>
          <p:nvSpPr>
            <p:cNvPr id="176" name="CuadroTexto 245">
              <a:extLst>
                <a:ext uri="{FF2B5EF4-FFF2-40B4-BE49-F238E27FC236}">
                  <a16:creationId xmlns:a16="http://schemas.microsoft.com/office/drawing/2014/main" id="{CD2A67C7-2B83-4358-AC3E-0E065468AD60}"/>
                </a:ext>
              </a:extLst>
            </p:cNvPr>
            <p:cNvSpPr txBox="1"/>
            <p:nvPr/>
          </p:nvSpPr>
          <p:spPr>
            <a:xfrm rot="10800000">
              <a:off x="143971" y="4180282"/>
              <a:ext cx="237545" cy="3107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s-P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b="1" dirty="0">
                  <a:solidFill>
                    <a:schemeClr val="bg1"/>
                  </a:solidFill>
                </a:rPr>
                <a:t>=</a:t>
              </a:r>
            </a:p>
          </p:txBody>
        </p:sp>
      </p:grpSp>
      <p:grpSp>
        <p:nvGrpSpPr>
          <p:cNvPr id="187" name="Grupo 186">
            <a:extLst>
              <a:ext uri="{FF2B5EF4-FFF2-40B4-BE49-F238E27FC236}">
                <a16:creationId xmlns:a16="http://schemas.microsoft.com/office/drawing/2014/main" id="{6DC215DD-9061-46FB-B873-7BBC257081AC}"/>
              </a:ext>
            </a:extLst>
          </p:cNvPr>
          <p:cNvGrpSpPr/>
          <p:nvPr/>
        </p:nvGrpSpPr>
        <p:grpSpPr>
          <a:xfrm>
            <a:off x="6290059" y="7178638"/>
            <a:ext cx="182880" cy="200055"/>
            <a:chOff x="155922" y="4191499"/>
            <a:chExt cx="237544" cy="252510"/>
          </a:xfrm>
        </p:grpSpPr>
        <p:sp>
          <p:nvSpPr>
            <p:cNvPr id="188" name="Elipse 187">
              <a:extLst>
                <a:ext uri="{FF2B5EF4-FFF2-40B4-BE49-F238E27FC236}">
                  <a16:creationId xmlns:a16="http://schemas.microsoft.com/office/drawing/2014/main" id="{DCA15C4B-C7C5-4FF3-B686-A4DCFD20703A}"/>
                </a:ext>
              </a:extLst>
            </p:cNvPr>
            <p:cNvSpPr/>
            <p:nvPr/>
          </p:nvSpPr>
          <p:spPr>
            <a:xfrm rot="10800000">
              <a:off x="176037" y="4270051"/>
              <a:ext cx="89775" cy="88501"/>
            </a:xfrm>
            <a:prstGeom prst="ellipse">
              <a:avLst/>
            </a:prstGeom>
            <a:solidFill>
              <a:srgbClr val="C00000"/>
            </a:solidFill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9" name="CuadroTexto 188">
              <a:extLst>
                <a:ext uri="{FF2B5EF4-FFF2-40B4-BE49-F238E27FC236}">
                  <a16:creationId xmlns:a16="http://schemas.microsoft.com/office/drawing/2014/main" id="{067E9C36-2134-4CA8-BFA4-58B171DB54AC}"/>
                </a:ext>
              </a:extLst>
            </p:cNvPr>
            <p:cNvSpPr txBox="1"/>
            <p:nvPr/>
          </p:nvSpPr>
          <p:spPr>
            <a:xfrm rot="10800000">
              <a:off x="155922" y="4191499"/>
              <a:ext cx="237544" cy="2525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6" name="Grupo 105">
            <a:extLst>
              <a:ext uri="{FF2B5EF4-FFF2-40B4-BE49-F238E27FC236}">
                <a16:creationId xmlns:a16="http://schemas.microsoft.com/office/drawing/2014/main" id="{00000000-0008-0000-0400-000002000000}"/>
              </a:ext>
            </a:extLst>
          </p:cNvPr>
          <p:cNvGrpSpPr/>
          <p:nvPr/>
        </p:nvGrpSpPr>
        <p:grpSpPr>
          <a:xfrm>
            <a:off x="3502486" y="1225387"/>
            <a:ext cx="3266334" cy="1553037"/>
            <a:chOff x="0" y="0"/>
            <a:chExt cx="3176159" cy="1354505"/>
          </a:xfrm>
        </p:grpSpPr>
        <p:grpSp>
          <p:nvGrpSpPr>
            <p:cNvPr id="107" name="Grupo 106">
              <a:extLst>
                <a:ext uri="{FF2B5EF4-FFF2-40B4-BE49-F238E27FC236}">
                  <a16:creationId xmlns:a16="http://schemas.microsoft.com/office/drawing/2014/main" id="{00000000-0008-0000-0400-000003000000}"/>
                </a:ext>
              </a:extLst>
            </p:cNvPr>
            <p:cNvGrpSpPr/>
            <p:nvPr/>
          </p:nvGrpSpPr>
          <p:grpSpPr>
            <a:xfrm>
              <a:off x="0" y="0"/>
              <a:ext cx="3176159" cy="1354505"/>
              <a:chOff x="0" y="0"/>
              <a:chExt cx="3264913" cy="1430847"/>
            </a:xfrm>
          </p:grpSpPr>
          <p:graphicFrame>
            <p:nvGraphicFramePr>
              <p:cNvPr id="110" name="Gráfico 109">
                <a:extLst>
                  <a:ext uri="{FF2B5EF4-FFF2-40B4-BE49-F238E27FC236}">
                    <a16:creationId xmlns:a16="http://schemas.microsoft.com/office/drawing/2014/main" id="{00000000-0008-0000-0400-000006000000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015759742"/>
                  </p:ext>
                </p:extLst>
              </p:nvPr>
            </p:nvGraphicFramePr>
            <p:xfrm>
              <a:off x="0" y="109473"/>
              <a:ext cx="3264913" cy="1321374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6"/>
              </a:graphicData>
            </a:graphic>
          </p:graphicFrame>
          <p:sp>
            <p:nvSpPr>
              <p:cNvPr id="111" name="CuadroTexto 75">
                <a:extLst>
                  <a:ext uri="{FF2B5EF4-FFF2-40B4-BE49-F238E27FC236}">
                    <a16:creationId xmlns:a16="http://schemas.microsoft.com/office/drawing/2014/main" id="{00000000-0008-0000-0400-000007000000}"/>
                  </a:ext>
                </a:extLst>
              </p:cNvPr>
              <p:cNvSpPr txBox="1"/>
              <p:nvPr/>
            </p:nvSpPr>
            <p:spPr>
              <a:xfrm>
                <a:off x="2450910" y="0"/>
                <a:ext cx="657966" cy="375852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wrap="square" rtlCol="0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PE" sz="800" b="1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08" name="CuadroTexto 45">
              <a:extLst>
                <a:ext uri="{FF2B5EF4-FFF2-40B4-BE49-F238E27FC236}">
                  <a16:creationId xmlns:a16="http://schemas.microsoft.com/office/drawing/2014/main" id="{00000000-0008-0000-0400-000004000000}"/>
                </a:ext>
              </a:extLst>
            </p:cNvPr>
            <p:cNvSpPr txBox="1"/>
            <p:nvPr/>
          </p:nvSpPr>
          <p:spPr>
            <a:xfrm>
              <a:off x="2414806" y="31690"/>
              <a:ext cx="610849" cy="2869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s-PE" sz="700" b="1" u="sng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Var.</a:t>
              </a:r>
              <a:r>
                <a:rPr lang="es-PE" sz="700" b="1" u="sng" baseline="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s-PE" sz="700" b="1" u="sng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% </a:t>
              </a:r>
              <a:r>
                <a:rPr lang="es-PE" sz="8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</a:p>
            <a:p>
              <a:pPr algn="ctr"/>
              <a:r>
                <a:rPr lang="es-PE" sz="8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+10.0%</a:t>
              </a:r>
            </a:p>
          </p:txBody>
        </p:sp>
        <p:sp>
          <p:nvSpPr>
            <p:cNvPr id="109" name="Abrir llave 108">
              <a:extLst>
                <a:ext uri="{FF2B5EF4-FFF2-40B4-BE49-F238E27FC236}">
                  <a16:creationId xmlns:a16="http://schemas.microsoft.com/office/drawing/2014/main" id="{00000000-0008-0000-0400-000005000000}"/>
                </a:ext>
              </a:extLst>
            </p:cNvPr>
            <p:cNvSpPr/>
            <p:nvPr/>
          </p:nvSpPr>
          <p:spPr>
            <a:xfrm rot="5400000">
              <a:off x="2633130" y="191361"/>
              <a:ext cx="97530" cy="483510"/>
            </a:xfrm>
            <a:prstGeom prst="leftBrace">
              <a:avLst>
                <a:gd name="adj1" fmla="val 8333"/>
                <a:gd name="adj2" fmla="val 48577"/>
              </a:avLst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/>
                <a:t> </a:t>
              </a:r>
            </a:p>
          </p:txBody>
        </p:sp>
      </p:grp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0060065"/>
              </p:ext>
            </p:extLst>
          </p:nvPr>
        </p:nvGraphicFramePr>
        <p:xfrm>
          <a:off x="3744291" y="2852214"/>
          <a:ext cx="2997200" cy="1143000"/>
        </p:xfrm>
        <a:graphic>
          <a:graphicData uri="http://schemas.openxmlformats.org/drawingml/2006/table">
            <a:tbl>
              <a:tblPr/>
              <a:tblGrid>
                <a:gridCol w="1116417">
                  <a:extLst>
                    <a:ext uri="{9D8B030D-6E8A-4147-A177-3AD203B41FA5}">
                      <a16:colId xmlns:a16="http://schemas.microsoft.com/office/drawing/2014/main" val="4113839066"/>
                    </a:ext>
                  </a:extLst>
                </a:gridCol>
                <a:gridCol w="789738">
                  <a:extLst>
                    <a:ext uri="{9D8B030D-6E8A-4147-A177-3AD203B41FA5}">
                      <a16:colId xmlns:a16="http://schemas.microsoft.com/office/drawing/2014/main" val="3027690348"/>
                    </a:ext>
                  </a:extLst>
                </a:gridCol>
                <a:gridCol w="532836">
                  <a:extLst>
                    <a:ext uri="{9D8B030D-6E8A-4147-A177-3AD203B41FA5}">
                      <a16:colId xmlns:a16="http://schemas.microsoft.com/office/drawing/2014/main" val="2674048844"/>
                    </a:ext>
                  </a:extLst>
                </a:gridCol>
                <a:gridCol w="558209">
                  <a:extLst>
                    <a:ext uri="{9D8B030D-6E8A-4147-A177-3AD203B41FA5}">
                      <a16:colId xmlns:a16="http://schemas.microsoft.com/office/drawing/2014/main" val="2497134272"/>
                    </a:ext>
                  </a:extLst>
                </a:gridCol>
              </a:tblGrid>
              <a:tr h="190500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s-PE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Mercado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s-PE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Semana actual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s-PE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Var. % Hoy/Ayer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1961363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Ayer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2050399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Dom-17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Lun-18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111486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Ventanilla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317.9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354.7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11.6%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245774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Villa María del Triunfo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252.0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272.4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442762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               570.0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      627.1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10.0%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615052"/>
                  </a:ext>
                </a:extLst>
              </a:tr>
            </a:tbl>
          </a:graphicData>
        </a:graphic>
      </p:graphicFrame>
      <p:grpSp>
        <p:nvGrpSpPr>
          <p:cNvPr id="115" name="Grupo 114">
            <a:extLst>
              <a:ext uri="{FF2B5EF4-FFF2-40B4-BE49-F238E27FC236}">
                <a16:creationId xmlns:a16="http://schemas.microsoft.com/office/drawing/2014/main" id="{00000000-0008-0000-0500-000002000000}"/>
              </a:ext>
            </a:extLst>
          </p:cNvPr>
          <p:cNvGrpSpPr/>
          <p:nvPr/>
        </p:nvGrpSpPr>
        <p:grpSpPr>
          <a:xfrm>
            <a:off x="3570136" y="4323298"/>
            <a:ext cx="3171355" cy="1577312"/>
            <a:chOff x="0" y="0"/>
            <a:chExt cx="3099383" cy="1530084"/>
          </a:xfrm>
        </p:grpSpPr>
        <p:grpSp>
          <p:nvGrpSpPr>
            <p:cNvPr id="116" name="Grupo 115">
              <a:extLst>
                <a:ext uri="{FF2B5EF4-FFF2-40B4-BE49-F238E27FC236}">
                  <a16:creationId xmlns:a16="http://schemas.microsoft.com/office/drawing/2014/main" id="{00000000-0008-0000-0500-000003000000}"/>
                </a:ext>
              </a:extLst>
            </p:cNvPr>
            <p:cNvGrpSpPr/>
            <p:nvPr/>
          </p:nvGrpSpPr>
          <p:grpSpPr>
            <a:xfrm>
              <a:off x="0" y="0"/>
              <a:ext cx="3099383" cy="1530084"/>
              <a:chOff x="0" y="0"/>
              <a:chExt cx="3185992" cy="1616291"/>
            </a:xfrm>
          </p:grpSpPr>
          <p:graphicFrame>
            <p:nvGraphicFramePr>
              <p:cNvPr id="119" name="Gráfico 118">
                <a:extLst>
                  <a:ext uri="{FF2B5EF4-FFF2-40B4-BE49-F238E27FC236}">
                    <a16:creationId xmlns:a16="http://schemas.microsoft.com/office/drawing/2014/main" id="{00000000-0008-0000-0500-000006000000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779553607"/>
                  </p:ext>
                </p:extLst>
              </p:nvPr>
            </p:nvGraphicFramePr>
            <p:xfrm>
              <a:off x="0" y="294917"/>
              <a:ext cx="3185992" cy="1321374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7"/>
              </a:graphicData>
            </a:graphic>
          </p:graphicFrame>
          <p:sp>
            <p:nvSpPr>
              <p:cNvPr id="120" name="CuadroTexto 75">
                <a:extLst>
                  <a:ext uri="{FF2B5EF4-FFF2-40B4-BE49-F238E27FC236}">
                    <a16:creationId xmlns:a16="http://schemas.microsoft.com/office/drawing/2014/main" id="{00000000-0008-0000-0500-000007000000}"/>
                  </a:ext>
                </a:extLst>
              </p:cNvPr>
              <p:cNvSpPr txBox="1"/>
              <p:nvPr/>
            </p:nvSpPr>
            <p:spPr>
              <a:xfrm>
                <a:off x="2390851" y="0"/>
                <a:ext cx="657966" cy="375853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wrap="square" rtlCol="0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PE" sz="800" b="1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7" name="CuadroTexto 45">
              <a:extLst>
                <a:ext uri="{FF2B5EF4-FFF2-40B4-BE49-F238E27FC236}">
                  <a16:creationId xmlns:a16="http://schemas.microsoft.com/office/drawing/2014/main" id="{00000000-0008-0000-0500-000004000000}"/>
                </a:ext>
              </a:extLst>
            </p:cNvPr>
            <p:cNvSpPr txBox="1"/>
            <p:nvPr/>
          </p:nvSpPr>
          <p:spPr>
            <a:xfrm>
              <a:off x="2315551" y="21488"/>
              <a:ext cx="669373" cy="272308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s-PE" sz="700" b="1" u="sng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Var. % </a:t>
              </a:r>
            </a:p>
            <a:p>
              <a:pPr algn="ctr"/>
              <a:r>
                <a:rPr lang="es-PE" sz="8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+45.9%</a:t>
              </a:r>
            </a:p>
          </p:txBody>
        </p:sp>
        <p:sp>
          <p:nvSpPr>
            <p:cNvPr id="118" name="Abrir llave 117">
              <a:extLst>
                <a:ext uri="{FF2B5EF4-FFF2-40B4-BE49-F238E27FC236}">
                  <a16:creationId xmlns:a16="http://schemas.microsoft.com/office/drawing/2014/main" id="{00000000-0008-0000-0500-000005000000}"/>
                </a:ext>
              </a:extLst>
            </p:cNvPr>
            <p:cNvSpPr/>
            <p:nvPr/>
          </p:nvSpPr>
          <p:spPr>
            <a:xfrm rot="5400000">
              <a:off x="2585077" y="175589"/>
              <a:ext cx="89910" cy="483510"/>
            </a:xfrm>
            <a:prstGeom prst="leftBrace">
              <a:avLst>
                <a:gd name="adj1" fmla="val 8333"/>
                <a:gd name="adj2" fmla="val 48577"/>
              </a:avLst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grpSp>
        <p:nvGrpSpPr>
          <p:cNvPr id="143" name="Grupo 142">
            <a:extLst>
              <a:ext uri="{FF2B5EF4-FFF2-40B4-BE49-F238E27FC236}">
                <a16:creationId xmlns:a16="http://schemas.microsoft.com/office/drawing/2014/main" id="{C1BC7350-2F8D-4D4A-B4EA-31A0651DA467}"/>
              </a:ext>
            </a:extLst>
          </p:cNvPr>
          <p:cNvGrpSpPr/>
          <p:nvPr/>
        </p:nvGrpSpPr>
        <p:grpSpPr>
          <a:xfrm>
            <a:off x="2763914" y="8997979"/>
            <a:ext cx="182880" cy="200055"/>
            <a:chOff x="176630" y="3632806"/>
            <a:chExt cx="237544" cy="252510"/>
          </a:xfrm>
        </p:grpSpPr>
        <p:sp>
          <p:nvSpPr>
            <p:cNvPr id="144" name="Elipse 143">
              <a:extLst>
                <a:ext uri="{FF2B5EF4-FFF2-40B4-BE49-F238E27FC236}">
                  <a16:creationId xmlns:a16="http://schemas.microsoft.com/office/drawing/2014/main" id="{1E07ED8F-D786-4822-9670-6740D718F920}"/>
                </a:ext>
              </a:extLst>
            </p:cNvPr>
            <p:cNvSpPr/>
            <p:nvPr/>
          </p:nvSpPr>
          <p:spPr>
            <a:xfrm>
              <a:off x="298927" y="3714726"/>
              <a:ext cx="89775" cy="88501"/>
            </a:xfrm>
            <a:prstGeom prst="ellipse">
              <a:avLst/>
            </a:prstGeom>
            <a:solidFill>
              <a:srgbClr val="0070C0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8" name="CuadroTexto 147">
              <a:extLst>
                <a:ext uri="{FF2B5EF4-FFF2-40B4-BE49-F238E27FC236}">
                  <a16:creationId xmlns:a16="http://schemas.microsoft.com/office/drawing/2014/main" id="{58EFFC26-192A-4662-A9A8-C5FE61DD947D}"/>
                </a:ext>
              </a:extLst>
            </p:cNvPr>
            <p:cNvSpPr txBox="1"/>
            <p:nvPr/>
          </p:nvSpPr>
          <p:spPr>
            <a:xfrm>
              <a:off x="176630" y="3632806"/>
              <a:ext cx="237544" cy="2525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52" name="Grupo 151">
            <a:extLst>
              <a:ext uri="{FF2B5EF4-FFF2-40B4-BE49-F238E27FC236}">
                <a16:creationId xmlns:a16="http://schemas.microsoft.com/office/drawing/2014/main" id="{C1BC7350-2F8D-4D4A-B4EA-31A0651DA467}"/>
              </a:ext>
            </a:extLst>
          </p:cNvPr>
          <p:cNvGrpSpPr/>
          <p:nvPr/>
        </p:nvGrpSpPr>
        <p:grpSpPr>
          <a:xfrm>
            <a:off x="2764087" y="9308309"/>
            <a:ext cx="182880" cy="200055"/>
            <a:chOff x="176630" y="3632806"/>
            <a:chExt cx="237544" cy="252510"/>
          </a:xfrm>
        </p:grpSpPr>
        <p:sp>
          <p:nvSpPr>
            <p:cNvPr id="153" name="Elipse 152">
              <a:extLst>
                <a:ext uri="{FF2B5EF4-FFF2-40B4-BE49-F238E27FC236}">
                  <a16:creationId xmlns:a16="http://schemas.microsoft.com/office/drawing/2014/main" id="{1E07ED8F-D786-4822-9670-6740D718F920}"/>
                </a:ext>
              </a:extLst>
            </p:cNvPr>
            <p:cNvSpPr/>
            <p:nvPr/>
          </p:nvSpPr>
          <p:spPr>
            <a:xfrm>
              <a:off x="298927" y="3714726"/>
              <a:ext cx="89775" cy="88501"/>
            </a:xfrm>
            <a:prstGeom prst="ellipse">
              <a:avLst/>
            </a:prstGeom>
            <a:solidFill>
              <a:srgbClr val="0070C0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7" name="CuadroTexto 156">
              <a:extLst>
                <a:ext uri="{FF2B5EF4-FFF2-40B4-BE49-F238E27FC236}">
                  <a16:creationId xmlns:a16="http://schemas.microsoft.com/office/drawing/2014/main" id="{58EFFC26-192A-4662-A9A8-C5FE61DD947D}"/>
                </a:ext>
              </a:extLst>
            </p:cNvPr>
            <p:cNvSpPr txBox="1"/>
            <p:nvPr/>
          </p:nvSpPr>
          <p:spPr>
            <a:xfrm>
              <a:off x="176630" y="3632806"/>
              <a:ext cx="237544" cy="2525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58" name="Grupo 157">
            <a:extLst>
              <a:ext uri="{FF2B5EF4-FFF2-40B4-BE49-F238E27FC236}">
                <a16:creationId xmlns:a16="http://schemas.microsoft.com/office/drawing/2014/main" id="{C1BC7350-2F8D-4D4A-B4EA-31A0651DA467}"/>
              </a:ext>
            </a:extLst>
          </p:cNvPr>
          <p:cNvGrpSpPr/>
          <p:nvPr/>
        </p:nvGrpSpPr>
        <p:grpSpPr>
          <a:xfrm>
            <a:off x="2763864" y="8845402"/>
            <a:ext cx="182880" cy="200055"/>
            <a:chOff x="176630" y="3632806"/>
            <a:chExt cx="237544" cy="252510"/>
          </a:xfrm>
        </p:grpSpPr>
        <p:sp>
          <p:nvSpPr>
            <p:cNvPr id="159" name="Elipse 158">
              <a:extLst>
                <a:ext uri="{FF2B5EF4-FFF2-40B4-BE49-F238E27FC236}">
                  <a16:creationId xmlns:a16="http://schemas.microsoft.com/office/drawing/2014/main" id="{1E07ED8F-D786-4822-9670-6740D718F920}"/>
                </a:ext>
              </a:extLst>
            </p:cNvPr>
            <p:cNvSpPr/>
            <p:nvPr/>
          </p:nvSpPr>
          <p:spPr>
            <a:xfrm>
              <a:off x="298927" y="3714726"/>
              <a:ext cx="89775" cy="88501"/>
            </a:xfrm>
            <a:prstGeom prst="ellipse">
              <a:avLst/>
            </a:prstGeom>
            <a:solidFill>
              <a:srgbClr val="0070C0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0" name="CuadroTexto 159">
              <a:extLst>
                <a:ext uri="{FF2B5EF4-FFF2-40B4-BE49-F238E27FC236}">
                  <a16:creationId xmlns:a16="http://schemas.microsoft.com/office/drawing/2014/main" id="{58EFFC26-192A-4662-A9A8-C5FE61DD947D}"/>
                </a:ext>
              </a:extLst>
            </p:cNvPr>
            <p:cNvSpPr txBox="1"/>
            <p:nvPr/>
          </p:nvSpPr>
          <p:spPr>
            <a:xfrm>
              <a:off x="176630" y="3632806"/>
              <a:ext cx="237544" cy="2525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1" name="Grupo 160">
            <a:extLst>
              <a:ext uri="{FF2B5EF4-FFF2-40B4-BE49-F238E27FC236}">
                <a16:creationId xmlns:a16="http://schemas.microsoft.com/office/drawing/2014/main" id="{7A7268C6-C163-46FA-AA24-2310D3FE77D5}"/>
              </a:ext>
            </a:extLst>
          </p:cNvPr>
          <p:cNvGrpSpPr/>
          <p:nvPr/>
        </p:nvGrpSpPr>
        <p:grpSpPr>
          <a:xfrm>
            <a:off x="6296860" y="9063776"/>
            <a:ext cx="182881" cy="237569"/>
            <a:chOff x="143971" y="4180282"/>
            <a:chExt cx="237545" cy="310781"/>
          </a:xfrm>
        </p:grpSpPr>
        <p:sp>
          <p:nvSpPr>
            <p:cNvPr id="162" name="Elipse 161">
              <a:extLst>
                <a:ext uri="{FF2B5EF4-FFF2-40B4-BE49-F238E27FC236}">
                  <a16:creationId xmlns:a16="http://schemas.microsoft.com/office/drawing/2014/main" id="{60DAEEA1-673A-46E8-B65E-9D90260D3F3B}"/>
                </a:ext>
              </a:extLst>
            </p:cNvPr>
            <p:cNvSpPr/>
            <p:nvPr/>
          </p:nvSpPr>
          <p:spPr>
            <a:xfrm rot="10800000">
              <a:off x="176037" y="4270051"/>
              <a:ext cx="89775" cy="88501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PE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/>
            </a:p>
          </p:txBody>
        </p:sp>
        <p:sp>
          <p:nvSpPr>
            <p:cNvPr id="163" name="CuadroTexto 245">
              <a:extLst>
                <a:ext uri="{FF2B5EF4-FFF2-40B4-BE49-F238E27FC236}">
                  <a16:creationId xmlns:a16="http://schemas.microsoft.com/office/drawing/2014/main" id="{CD2A67C7-2B83-4358-AC3E-0E065468AD60}"/>
                </a:ext>
              </a:extLst>
            </p:cNvPr>
            <p:cNvSpPr txBox="1"/>
            <p:nvPr/>
          </p:nvSpPr>
          <p:spPr>
            <a:xfrm rot="10800000">
              <a:off x="143971" y="4180282"/>
              <a:ext cx="237545" cy="3107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s-P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b="1" dirty="0">
                  <a:solidFill>
                    <a:schemeClr val="bg1"/>
                  </a:solidFill>
                </a:rPr>
                <a:t>=</a:t>
              </a:r>
            </a:p>
          </p:txBody>
        </p:sp>
      </p:grpSp>
      <p:grpSp>
        <p:nvGrpSpPr>
          <p:cNvPr id="169" name="Grupo 168">
            <a:extLst>
              <a:ext uri="{FF2B5EF4-FFF2-40B4-BE49-F238E27FC236}">
                <a16:creationId xmlns:a16="http://schemas.microsoft.com/office/drawing/2014/main" id="{6DC215DD-9061-46FB-B873-7BBC257081AC}"/>
              </a:ext>
            </a:extLst>
          </p:cNvPr>
          <p:cNvGrpSpPr/>
          <p:nvPr/>
        </p:nvGrpSpPr>
        <p:grpSpPr>
          <a:xfrm>
            <a:off x="6302959" y="8476405"/>
            <a:ext cx="182880" cy="200055"/>
            <a:chOff x="155922" y="4191499"/>
            <a:chExt cx="237544" cy="252510"/>
          </a:xfrm>
        </p:grpSpPr>
        <p:sp>
          <p:nvSpPr>
            <p:cNvPr id="170" name="Elipse 169">
              <a:extLst>
                <a:ext uri="{FF2B5EF4-FFF2-40B4-BE49-F238E27FC236}">
                  <a16:creationId xmlns:a16="http://schemas.microsoft.com/office/drawing/2014/main" id="{DCA15C4B-C7C5-4FF3-B686-A4DCFD20703A}"/>
                </a:ext>
              </a:extLst>
            </p:cNvPr>
            <p:cNvSpPr/>
            <p:nvPr/>
          </p:nvSpPr>
          <p:spPr>
            <a:xfrm rot="10800000">
              <a:off x="176037" y="4270051"/>
              <a:ext cx="89775" cy="88501"/>
            </a:xfrm>
            <a:prstGeom prst="ellipse">
              <a:avLst/>
            </a:prstGeom>
            <a:solidFill>
              <a:srgbClr val="C00000"/>
            </a:solidFill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1" name="CuadroTexto 170">
              <a:extLst>
                <a:ext uri="{FF2B5EF4-FFF2-40B4-BE49-F238E27FC236}">
                  <a16:creationId xmlns:a16="http://schemas.microsoft.com/office/drawing/2014/main" id="{067E9C36-2134-4CA8-BFA4-58B171DB54AC}"/>
                </a:ext>
              </a:extLst>
            </p:cNvPr>
            <p:cNvSpPr txBox="1"/>
            <p:nvPr/>
          </p:nvSpPr>
          <p:spPr>
            <a:xfrm rot="10800000">
              <a:off x="155922" y="4191499"/>
              <a:ext cx="237544" cy="2525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700" b="1" dirty="0">
                  <a:solidFill>
                    <a:schemeClr val="bg1"/>
                  </a:solidFill>
                </a:rPr>
                <a:t>↑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7510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45FC654B2D7C94B95D932599B2B532A" ma:contentTypeVersion="7" ma:contentTypeDescription="Crear nuevo documento." ma:contentTypeScope="" ma:versionID="f807ef76afaddb1832cb793bc89b3cc5">
  <xsd:schema xmlns:xsd="http://www.w3.org/2001/XMLSchema" xmlns:xs="http://www.w3.org/2001/XMLSchema" xmlns:p="http://schemas.microsoft.com/office/2006/metadata/properties" xmlns:ns3="1061c0b0-4374-4306-89b2-84d4e2a3654e" xmlns:ns4="8039974d-92a2-4c95-b751-ecde7ae53549" targetNamespace="http://schemas.microsoft.com/office/2006/metadata/properties" ma:root="true" ma:fieldsID="d13f003148ca42ed9114cfb2388c5797" ns3:_="" ns4:_="">
    <xsd:import namespace="1061c0b0-4374-4306-89b2-84d4e2a3654e"/>
    <xsd:import namespace="8039974d-92a2-4c95-b751-ecde7ae5354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61c0b0-4374-4306-89b2-84d4e2a3654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39974d-92a2-4c95-b751-ecde7ae535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50A774C-1A7D-4F89-A14D-94E749FBE0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61c0b0-4374-4306-89b2-84d4e2a3654e"/>
    <ds:schemaRef ds:uri="8039974d-92a2-4c95-b751-ecde7ae5354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D43D126-9AAD-432A-907C-FC2AA6297DE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0BBE202-F0D3-4F5E-A568-30CD5E7E2765}">
  <ds:schemaRefs>
    <ds:schemaRef ds:uri="1061c0b0-4374-4306-89b2-84d4e2a3654e"/>
    <ds:schemaRef ds:uri="http://purl.org/dc/elements/1.1/"/>
    <ds:schemaRef ds:uri="8039974d-92a2-4c95-b751-ecde7ae53549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30128</TotalTime>
  <Words>721</Words>
  <Application>Microsoft Office PowerPoint</Application>
  <PresentationFormat>A4 (210 x 297 mm)</PresentationFormat>
  <Paragraphs>249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Renzo José Figueroa Palomino</dc:creator>
  <cp:lastModifiedBy>Anggie Gipsy Aponte Checa</cp:lastModifiedBy>
  <cp:revision>7813</cp:revision>
  <cp:lastPrinted>2022-09-19T20:40:37Z</cp:lastPrinted>
  <dcterms:created xsi:type="dcterms:W3CDTF">2016-10-24T22:36:41Z</dcterms:created>
  <dcterms:modified xsi:type="dcterms:W3CDTF">2023-12-18T16:26:19Z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0x010100F45FC654B2D7C94B95D932599B2B532A</vt:lpwstr>
  </property>
</Properties>
</file>