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84" r:id="rId2"/>
    <p:sldId id="295" r:id="rId3"/>
    <p:sldId id="288" r:id="rId4"/>
    <p:sldId id="298" r:id="rId5"/>
    <p:sldId id="293" r:id="rId6"/>
    <p:sldId id="297" r:id="rId7"/>
    <p:sldId id="287" r:id="rId8"/>
  </p:sldIdLst>
  <p:sldSz cx="6858000" cy="9906000" type="A4"/>
  <p:notesSz cx="6797675" cy="9926638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3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uario desconocido" initials="" lastIdx="1" clrIdx="0"/>
  <p:cmAuthor id="2" name="Renzo José Figueroa Palomino" initials="RJFP" lastIdx="1" clrIdx="1"/>
  <p:cmAuthor id="3" name="user" initials="u" lastIdx="11" clrIdx="2">
    <p:extLst>
      <p:ext uri="{19B8F6BF-5375-455C-9EA6-DF929625EA0E}">
        <p15:presenceInfo xmlns:p15="http://schemas.microsoft.com/office/powerpoint/2012/main" userId="427effd19e68e7a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C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762" autoAdjust="0"/>
    <p:restoredTop sz="99137" autoAdjust="0"/>
  </p:normalViewPr>
  <p:slideViewPr>
    <p:cSldViewPr snapToGrid="0">
      <p:cViewPr>
        <p:scale>
          <a:sx n="100" d="100"/>
          <a:sy n="100" d="100"/>
        </p:scale>
        <p:origin x="3234" y="18"/>
      </p:cViewPr>
      <p:guideLst>
        <p:guide orient="horz" pos="3143"/>
        <p:guide pos="218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Julio%20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Julio%202021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Julio%202021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Julio%202021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Julio%202021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Julio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Julio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Julio%20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Julio%20202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Julio%20202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Julio%20202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Julio%20202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0.%20PEDIDOS\REPORTE%20FACTORING\4.Reporte\Reporte%20de%20factoring%20Julio%202021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'G1 - G2 - Diapo2'!$E$13</c:f>
              <c:strCache>
                <c:ptCount val="1"/>
                <c:pt idx="0">
                  <c:v>Ene - Julio</c:v>
                </c:pt>
              </c:strCache>
            </c:strRef>
          </c:tx>
          <c:spPr>
            <a:solidFill>
              <a:schemeClr val="accent5"/>
            </a:solidFill>
            <a:ln w="6350">
              <a:solidFill>
                <a:srgbClr val="002060"/>
              </a:solidFill>
              <a:prstDash val="sysDash"/>
            </a:ln>
            <a:effectLst/>
          </c:spPr>
          <c:invertIfNegative val="0"/>
          <c:dLbls>
            <c:dLbl>
              <c:idx val="1"/>
              <c:layout>
                <c:manualLayout>
                  <c:x val="-9.2393112561059377E-17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FF3-4F0B-8C9A-90FEFBE65D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'G1 - G2 - Diapo2'!$B$7:$B$8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'G1 - G2 - Diapo2'!$E$7:$E$8</c:f>
              <c:numCache>
                <c:formatCode>#,##0</c:formatCode>
                <c:ptCount val="2"/>
                <c:pt idx="0">
                  <c:v>283480</c:v>
                </c:pt>
                <c:pt idx="1">
                  <c:v>488631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F3-4F0B-8C9A-90FEFBE65D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73"/>
        <c:axId val="571323488"/>
        <c:axId val="571328584"/>
      </c:barChart>
      <c:barChart>
        <c:barDir val="col"/>
        <c:grouping val="clustered"/>
        <c:varyColors val="0"/>
        <c:ser>
          <c:idx val="0"/>
          <c:order val="0"/>
          <c:tx>
            <c:strRef>
              <c:f>'G1 - G2 - Diapo2'!$D$6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1"/>
            </a:solidFill>
            <a:ln w="6350">
              <a:solidFill>
                <a:srgbClr val="002060"/>
              </a:solidFill>
              <a:prstDash val="sysDash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'G1 - G2 - Diapo2'!$B$7:$B$8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'G1 - G2 - Diapo2'!$D$7:$D$8</c:f>
              <c:numCache>
                <c:formatCode>#,##0</c:formatCode>
                <c:ptCount val="2"/>
                <c:pt idx="0">
                  <c:v>51499</c:v>
                </c:pt>
                <c:pt idx="1">
                  <c:v>78453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FF3-4F0B-8C9A-90FEFBE65D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73"/>
        <c:axId val="571327016"/>
        <c:axId val="571325056"/>
      </c:barChart>
      <c:catAx>
        <c:axId val="57132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571328584"/>
        <c:crosses val="autoZero"/>
        <c:auto val="1"/>
        <c:lblAlgn val="ctr"/>
        <c:lblOffset val="100"/>
        <c:noMultiLvlLbl val="0"/>
      </c:catAx>
      <c:valAx>
        <c:axId val="571328584"/>
        <c:scaling>
          <c:orientation val="minMax"/>
          <c:min val="0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571323488"/>
        <c:crosses val="autoZero"/>
        <c:crossBetween val="between"/>
      </c:valAx>
      <c:valAx>
        <c:axId val="571325056"/>
        <c:scaling>
          <c:orientation val="minMax"/>
          <c:max val="300000"/>
          <c:min val="0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571327016"/>
        <c:crosses val="max"/>
        <c:crossBetween val="between"/>
      </c:valAx>
      <c:catAx>
        <c:axId val="5713270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7132505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203657219431302"/>
          <c:y val="0.26989311791625104"/>
          <c:w val="0.23888861586065602"/>
          <c:h val="0.4098660597473253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P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7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PE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noFill/>
            <a:ln>
              <a:noFill/>
            </a:ln>
            <a:effectLst/>
          </c:spPr>
          <c:invertIfNegative val="0"/>
          <c:cat>
            <c:numRef>
              <c:f>'G7 y G8 - Diapo6'!$T$31:$T$33</c:f>
              <c:numCache>
                <c:formatCode>#,##0</c:formatCode>
                <c:ptCount val="3"/>
                <c:pt idx="0">
                  <c:v>157580</c:v>
                </c:pt>
                <c:pt idx="1">
                  <c:v>21612</c:v>
                </c:pt>
                <c:pt idx="2">
                  <c:v>18043</c:v>
                </c:pt>
              </c:numCache>
            </c:numRef>
          </c:cat>
          <c:val>
            <c:numRef>
              <c:f>'G7 y G8 - Diapo6'!$S$31:$S$33</c:f>
              <c:numCache>
                <c:formatCode>#,##0</c:formatCode>
                <c:ptCount val="3"/>
                <c:pt idx="0">
                  <c:v>2668.3742322366761</c:v>
                </c:pt>
                <c:pt idx="1">
                  <c:v>307.31534065323882</c:v>
                </c:pt>
                <c:pt idx="2">
                  <c:v>299.080127064973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B6-42A6-9EBE-DF2C057E7C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203937976"/>
        <c:axId val="203939544"/>
      </c:barChart>
      <c:catAx>
        <c:axId val="203937976"/>
        <c:scaling>
          <c:orientation val="maxMin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203939544"/>
        <c:crosses val="autoZero"/>
        <c:auto val="1"/>
        <c:lblAlgn val="ctr"/>
        <c:lblOffset val="100"/>
        <c:noMultiLvlLbl val="0"/>
      </c:catAx>
      <c:valAx>
        <c:axId val="203939544"/>
        <c:scaling>
          <c:orientation val="minMax"/>
          <c:max val="1900"/>
        </c:scaling>
        <c:delete val="1"/>
        <c:axPos val="t"/>
        <c:numFmt formatCode="#,##0" sourceLinked="1"/>
        <c:majorTickMark val="none"/>
        <c:minorTickMark val="none"/>
        <c:tickLblPos val="nextTo"/>
        <c:crossAx val="203937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PE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308403497623335E-2"/>
          <c:y val="3.7331909536525813E-2"/>
          <c:w val="0.73419858509853353"/>
          <c:h val="0.92533618092694836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'G10 - Diapo7'!$L$6:$L$29</c:f>
              <c:strCache>
                <c:ptCount val="24"/>
                <c:pt idx="0">
                  <c:v>Callao</c:v>
                </c:pt>
                <c:pt idx="1">
                  <c:v>La Libertad</c:v>
                </c:pt>
                <c:pt idx="2">
                  <c:v>Arequipa</c:v>
                </c:pt>
                <c:pt idx="3">
                  <c:v>Piura</c:v>
                </c:pt>
                <c:pt idx="4">
                  <c:v>Ica</c:v>
                </c:pt>
                <c:pt idx="5">
                  <c:v>Lambayeque</c:v>
                </c:pt>
                <c:pt idx="6">
                  <c:v>Loreto</c:v>
                </c:pt>
                <c:pt idx="7">
                  <c:v>Ucayali</c:v>
                </c:pt>
                <c:pt idx="8">
                  <c:v>Cajamarca</c:v>
                </c:pt>
                <c:pt idx="9">
                  <c:v>Áncash</c:v>
                </c:pt>
                <c:pt idx="10">
                  <c:v>Junín</c:v>
                </c:pt>
                <c:pt idx="11">
                  <c:v>Moquegua</c:v>
                </c:pt>
                <c:pt idx="12">
                  <c:v>Pasco</c:v>
                </c:pt>
                <c:pt idx="13">
                  <c:v>Puno</c:v>
                </c:pt>
                <c:pt idx="14">
                  <c:v>Cusco</c:v>
                </c:pt>
                <c:pt idx="15">
                  <c:v>Apurímac</c:v>
                </c:pt>
                <c:pt idx="16">
                  <c:v>Ayacucho</c:v>
                </c:pt>
                <c:pt idx="17">
                  <c:v>San Martín</c:v>
                </c:pt>
                <c:pt idx="18">
                  <c:v>Huánuco</c:v>
                </c:pt>
                <c:pt idx="19">
                  <c:v>Tacna</c:v>
                </c:pt>
                <c:pt idx="20">
                  <c:v>Amazonas</c:v>
                </c:pt>
                <c:pt idx="21">
                  <c:v>Tumbes</c:v>
                </c:pt>
                <c:pt idx="22">
                  <c:v>Madre de Dios</c:v>
                </c:pt>
                <c:pt idx="23">
                  <c:v>Huancavelica</c:v>
                </c:pt>
              </c:strCache>
            </c:strRef>
          </c:cat>
          <c:val>
            <c:numRef>
              <c:f>'G10 - Diapo7'!$M$6:$M$29</c:f>
              <c:numCache>
                <c:formatCode>#,##0</c:formatCode>
                <c:ptCount val="24"/>
                <c:pt idx="0">
                  <c:v>630914.17040490487</c:v>
                </c:pt>
                <c:pt idx="1">
                  <c:v>284067.39232804725</c:v>
                </c:pt>
                <c:pt idx="2">
                  <c:v>247621.15838267797</c:v>
                </c:pt>
                <c:pt idx="3">
                  <c:v>185263.87329878644</c:v>
                </c:pt>
                <c:pt idx="4">
                  <c:v>117259.55582534359</c:v>
                </c:pt>
                <c:pt idx="5">
                  <c:v>94466.292863490497</c:v>
                </c:pt>
                <c:pt idx="6">
                  <c:v>57500.968476805407</c:v>
                </c:pt>
                <c:pt idx="7">
                  <c:v>57113.986606489991</c:v>
                </c:pt>
                <c:pt idx="8">
                  <c:v>47909.426636077202</c:v>
                </c:pt>
                <c:pt idx="9">
                  <c:v>42953.478790646011</c:v>
                </c:pt>
                <c:pt idx="10">
                  <c:v>37147.131358549996</c:v>
                </c:pt>
                <c:pt idx="11">
                  <c:v>32228.350759235804</c:v>
                </c:pt>
                <c:pt idx="12">
                  <c:v>24579.880511556403</c:v>
                </c:pt>
                <c:pt idx="13">
                  <c:v>12908.984181747601</c:v>
                </c:pt>
                <c:pt idx="14">
                  <c:v>12083.353254030799</c:v>
                </c:pt>
                <c:pt idx="15">
                  <c:v>9608.0496373708011</c:v>
                </c:pt>
                <c:pt idx="16">
                  <c:v>7234.3343335999998</c:v>
                </c:pt>
                <c:pt idx="17">
                  <c:v>6481.3088298000002</c:v>
                </c:pt>
                <c:pt idx="18">
                  <c:v>4381.1712688900006</c:v>
                </c:pt>
                <c:pt idx="19">
                  <c:v>4376.5749000099986</c:v>
                </c:pt>
                <c:pt idx="20">
                  <c:v>3591.0518608500001</c:v>
                </c:pt>
                <c:pt idx="21">
                  <c:v>2881.8776758599997</c:v>
                </c:pt>
                <c:pt idx="22">
                  <c:v>608.09988999999996</c:v>
                </c:pt>
                <c:pt idx="23">
                  <c:v>304.92309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2F-420E-B6BD-C8F8D0E210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538417120"/>
        <c:axId val="538418296"/>
      </c:barChart>
      <c:catAx>
        <c:axId val="5384171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538418296"/>
        <c:crosses val="autoZero"/>
        <c:auto val="1"/>
        <c:lblAlgn val="ctr"/>
        <c:lblOffset val="100"/>
        <c:noMultiLvlLbl val="0"/>
      </c:catAx>
      <c:valAx>
        <c:axId val="538418296"/>
        <c:scaling>
          <c:orientation val="minMax"/>
          <c:max val="750000"/>
        </c:scaling>
        <c:delete val="1"/>
        <c:axPos val="t"/>
        <c:numFmt formatCode="#,##0" sourceLinked="1"/>
        <c:majorTickMark val="out"/>
        <c:minorTickMark val="none"/>
        <c:tickLblPos val="nextTo"/>
        <c:crossAx val="538417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PE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1"/>
          <c:order val="0"/>
          <c:spPr>
            <a:noFill/>
            <a:ln>
              <a:noFill/>
            </a:ln>
            <a:effectLst/>
          </c:spPr>
          <c:invertIfNegative val="0"/>
          <c:cat>
            <c:numRef>
              <c:f>'G10 - Diapo7'!$N$6:$N$29</c:f>
              <c:numCache>
                <c:formatCode>#,##0</c:formatCode>
                <c:ptCount val="24"/>
                <c:pt idx="0">
                  <c:v>37933</c:v>
                </c:pt>
                <c:pt idx="1">
                  <c:v>15790</c:v>
                </c:pt>
                <c:pt idx="2">
                  <c:v>11469</c:v>
                </c:pt>
                <c:pt idx="3">
                  <c:v>9012</c:v>
                </c:pt>
                <c:pt idx="4">
                  <c:v>6243</c:v>
                </c:pt>
                <c:pt idx="5">
                  <c:v>5211</c:v>
                </c:pt>
                <c:pt idx="6">
                  <c:v>1331</c:v>
                </c:pt>
                <c:pt idx="7">
                  <c:v>1015</c:v>
                </c:pt>
                <c:pt idx="8">
                  <c:v>2230</c:v>
                </c:pt>
                <c:pt idx="9">
                  <c:v>3826</c:v>
                </c:pt>
                <c:pt idx="10">
                  <c:v>1229</c:v>
                </c:pt>
                <c:pt idx="11">
                  <c:v>583</c:v>
                </c:pt>
                <c:pt idx="12">
                  <c:v>239</c:v>
                </c:pt>
                <c:pt idx="13">
                  <c:v>358</c:v>
                </c:pt>
                <c:pt idx="14">
                  <c:v>274</c:v>
                </c:pt>
                <c:pt idx="15">
                  <c:v>259</c:v>
                </c:pt>
                <c:pt idx="16">
                  <c:v>265</c:v>
                </c:pt>
                <c:pt idx="17">
                  <c:v>211</c:v>
                </c:pt>
                <c:pt idx="18">
                  <c:v>111</c:v>
                </c:pt>
                <c:pt idx="19">
                  <c:v>90</c:v>
                </c:pt>
                <c:pt idx="20">
                  <c:v>150</c:v>
                </c:pt>
                <c:pt idx="21">
                  <c:v>93</c:v>
                </c:pt>
                <c:pt idx="22">
                  <c:v>9</c:v>
                </c:pt>
                <c:pt idx="23">
                  <c:v>14</c:v>
                </c:pt>
              </c:numCache>
            </c:numRef>
          </c:cat>
          <c:val>
            <c:numRef>
              <c:f>'G10 - Diapo7'!$M$6:$M$29</c:f>
              <c:numCache>
                <c:formatCode>#,##0</c:formatCode>
                <c:ptCount val="24"/>
                <c:pt idx="0">
                  <c:v>630914.17040490487</c:v>
                </c:pt>
                <c:pt idx="1">
                  <c:v>284067.39232804725</c:v>
                </c:pt>
                <c:pt idx="2">
                  <c:v>247621.15838267797</c:v>
                </c:pt>
                <c:pt idx="3">
                  <c:v>185263.87329878644</c:v>
                </c:pt>
                <c:pt idx="4">
                  <c:v>117259.55582534359</c:v>
                </c:pt>
                <c:pt idx="5">
                  <c:v>94466.292863490497</c:v>
                </c:pt>
                <c:pt idx="6">
                  <c:v>57500.968476805407</c:v>
                </c:pt>
                <c:pt idx="7">
                  <c:v>57113.986606489991</c:v>
                </c:pt>
                <c:pt idx="8">
                  <c:v>47909.426636077202</c:v>
                </c:pt>
                <c:pt idx="9">
                  <c:v>42953.478790646011</c:v>
                </c:pt>
                <c:pt idx="10">
                  <c:v>37147.131358549996</c:v>
                </c:pt>
                <c:pt idx="11">
                  <c:v>32228.350759235804</c:v>
                </c:pt>
                <c:pt idx="12">
                  <c:v>24579.880511556403</c:v>
                </c:pt>
                <c:pt idx="13">
                  <c:v>12908.984181747601</c:v>
                </c:pt>
                <c:pt idx="14">
                  <c:v>12083.353254030799</c:v>
                </c:pt>
                <c:pt idx="15">
                  <c:v>9608.0496373708011</c:v>
                </c:pt>
                <c:pt idx="16">
                  <c:v>7234.3343335999998</c:v>
                </c:pt>
                <c:pt idx="17">
                  <c:v>6481.3088298000002</c:v>
                </c:pt>
                <c:pt idx="18">
                  <c:v>4381.1712688900006</c:v>
                </c:pt>
                <c:pt idx="19">
                  <c:v>4376.5749000099986</c:v>
                </c:pt>
                <c:pt idx="20">
                  <c:v>3591.0518608500001</c:v>
                </c:pt>
                <c:pt idx="21">
                  <c:v>2881.8776758599997</c:v>
                </c:pt>
                <c:pt idx="22">
                  <c:v>608.09988999999996</c:v>
                </c:pt>
                <c:pt idx="23">
                  <c:v>304.92309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06-46FD-8E91-1961D96F75BE}"/>
            </c:ext>
          </c:extLst>
        </c:ser>
        <c:ser>
          <c:idx val="0"/>
          <c:order val="1"/>
          <c:spPr>
            <a:noFill/>
            <a:ln>
              <a:noFill/>
            </a:ln>
            <a:effectLst/>
          </c:spPr>
          <c:invertIfNegative val="0"/>
          <c:cat>
            <c:numRef>
              <c:f>'G10 - Diapo7'!$N$6:$N$29</c:f>
              <c:numCache>
                <c:formatCode>#,##0</c:formatCode>
                <c:ptCount val="24"/>
                <c:pt idx="0">
                  <c:v>37933</c:v>
                </c:pt>
                <c:pt idx="1">
                  <c:v>15790</c:v>
                </c:pt>
                <c:pt idx="2">
                  <c:v>11469</c:v>
                </c:pt>
                <c:pt idx="3">
                  <c:v>9012</c:v>
                </c:pt>
                <c:pt idx="4">
                  <c:v>6243</c:v>
                </c:pt>
                <c:pt idx="5">
                  <c:v>5211</c:v>
                </c:pt>
                <c:pt idx="6">
                  <c:v>1331</c:v>
                </c:pt>
                <c:pt idx="7">
                  <c:v>1015</c:v>
                </c:pt>
                <c:pt idx="8">
                  <c:v>2230</c:v>
                </c:pt>
                <c:pt idx="9">
                  <c:v>3826</c:v>
                </c:pt>
                <c:pt idx="10">
                  <c:v>1229</c:v>
                </c:pt>
                <c:pt idx="11">
                  <c:v>583</c:v>
                </c:pt>
                <c:pt idx="12">
                  <c:v>239</c:v>
                </c:pt>
                <c:pt idx="13">
                  <c:v>358</c:v>
                </c:pt>
                <c:pt idx="14">
                  <c:v>274</c:v>
                </c:pt>
                <c:pt idx="15">
                  <c:v>259</c:v>
                </c:pt>
                <c:pt idx="16">
                  <c:v>265</c:v>
                </c:pt>
                <c:pt idx="17">
                  <c:v>211</c:v>
                </c:pt>
                <c:pt idx="18">
                  <c:v>111</c:v>
                </c:pt>
                <c:pt idx="19">
                  <c:v>90</c:v>
                </c:pt>
                <c:pt idx="20">
                  <c:v>150</c:v>
                </c:pt>
                <c:pt idx="21">
                  <c:v>93</c:v>
                </c:pt>
                <c:pt idx="22">
                  <c:v>9</c:v>
                </c:pt>
                <c:pt idx="23">
                  <c:v>14</c:v>
                </c:pt>
              </c:numCache>
            </c:numRef>
          </c:cat>
          <c:val>
            <c:numRef>
              <c:f>'G10 - Diapo7'!$M$6:$M$29</c:f>
              <c:numCache>
                <c:formatCode>#,##0</c:formatCode>
                <c:ptCount val="24"/>
                <c:pt idx="0">
                  <c:v>630914.17040490487</c:v>
                </c:pt>
                <c:pt idx="1">
                  <c:v>284067.39232804725</c:v>
                </c:pt>
                <c:pt idx="2">
                  <c:v>247621.15838267797</c:v>
                </c:pt>
                <c:pt idx="3">
                  <c:v>185263.87329878644</c:v>
                </c:pt>
                <c:pt idx="4">
                  <c:v>117259.55582534359</c:v>
                </c:pt>
                <c:pt idx="5">
                  <c:v>94466.292863490497</c:v>
                </c:pt>
                <c:pt idx="6">
                  <c:v>57500.968476805407</c:v>
                </c:pt>
                <c:pt idx="7">
                  <c:v>57113.986606489991</c:v>
                </c:pt>
                <c:pt idx="8">
                  <c:v>47909.426636077202</c:v>
                </c:pt>
                <c:pt idx="9">
                  <c:v>42953.478790646011</c:v>
                </c:pt>
                <c:pt idx="10">
                  <c:v>37147.131358549996</c:v>
                </c:pt>
                <c:pt idx="11">
                  <c:v>32228.350759235804</c:v>
                </c:pt>
                <c:pt idx="12">
                  <c:v>24579.880511556403</c:v>
                </c:pt>
                <c:pt idx="13">
                  <c:v>12908.984181747601</c:v>
                </c:pt>
                <c:pt idx="14">
                  <c:v>12083.353254030799</c:v>
                </c:pt>
                <c:pt idx="15">
                  <c:v>9608.0496373708011</c:v>
                </c:pt>
                <c:pt idx="16">
                  <c:v>7234.3343335999998</c:v>
                </c:pt>
                <c:pt idx="17">
                  <c:v>6481.3088298000002</c:v>
                </c:pt>
                <c:pt idx="18">
                  <c:v>4381.1712688900006</c:v>
                </c:pt>
                <c:pt idx="19">
                  <c:v>4376.5749000099986</c:v>
                </c:pt>
                <c:pt idx="20">
                  <c:v>3591.0518608500001</c:v>
                </c:pt>
                <c:pt idx="21">
                  <c:v>2881.8776758599997</c:v>
                </c:pt>
                <c:pt idx="22">
                  <c:v>608.09988999999996</c:v>
                </c:pt>
                <c:pt idx="23">
                  <c:v>304.92309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06-46FD-8E91-1961D96F75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538416336"/>
        <c:axId val="538411632"/>
      </c:barChart>
      <c:catAx>
        <c:axId val="538416336"/>
        <c:scaling>
          <c:orientation val="maxMin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538411632"/>
        <c:crosses val="autoZero"/>
        <c:auto val="1"/>
        <c:lblAlgn val="ctr"/>
        <c:lblOffset val="100"/>
        <c:noMultiLvlLbl val="0"/>
      </c:catAx>
      <c:valAx>
        <c:axId val="538411632"/>
        <c:scaling>
          <c:orientation val="minMax"/>
        </c:scaling>
        <c:delete val="1"/>
        <c:axPos val="t"/>
        <c:numFmt formatCode="#,##0" sourceLinked="1"/>
        <c:majorTickMark val="out"/>
        <c:minorTickMark val="none"/>
        <c:tickLblPos val="nextTo"/>
        <c:crossAx val="538416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037378451514826E-2"/>
          <c:y val="5.3317551495494823E-2"/>
          <c:w val="0.95201607453442183"/>
          <c:h val="0.89691995273733094"/>
        </c:manualLayout>
      </c:layout>
      <c:ofPieChart>
        <c:ofPieType val="bar"/>
        <c:varyColors val="1"/>
        <c:ser>
          <c:idx val="0"/>
          <c:order val="0"/>
          <c:dPt>
            <c:idx val="0"/>
            <c:bubble3D val="0"/>
            <c:spPr>
              <a:solidFill>
                <a:schemeClr val="tx2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7DA-4883-A326-929C00794E24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7DA-4883-A326-929C00794E2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7DA-4883-A326-929C00794E24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7DA-4883-A326-929C00794E2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7DA-4883-A326-929C00794E24}"/>
              </c:ext>
            </c:extLst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800" b="1" i="0" u="none" strike="noStrike" kern="12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4ADFD3C5-E7B2-4AED-8127-9CBBE4A698E0}" type="CELLRANGE">
                      <a:rPr lang="en-US"/>
                      <a:pPr algn="ctr">
                        <a:defRPr>
                          <a:solidFill>
                            <a:schemeClr val="bg1"/>
                          </a:solidFill>
                        </a:defRPr>
                      </a:pPr>
                      <a:t>[CELLRANGE]</a:t>
                    </a:fld>
                    <a:endParaRPr lang="en-US" baseline="0"/>
                  </a:p>
                  <a:p>
                    <a:pPr algn="ctr">
                      <a:defRPr>
                        <a:solidFill>
                          <a:schemeClr val="bg1"/>
                        </a:solidFill>
                      </a:defRPr>
                    </a:pPr>
                    <a:fld id="{32920FFF-D9DA-413F-B649-422A9CDE2578}" type="VALUE">
                      <a:rPr lang="en-US"/>
                      <a:pPr algn="ctr">
                        <a:defRPr>
                          <a:solidFill>
                            <a:schemeClr val="bg1"/>
                          </a:solidFill>
                        </a:defRPr>
                      </a:pPr>
                      <a:t>[VALOR]</a:t>
                    </a:fld>
                    <a:endParaRPr lang="en-US" baseline="0"/>
                  </a:p>
                  <a:p>
                    <a:pPr algn="ctr">
                      <a:defRPr>
                        <a:solidFill>
                          <a:schemeClr val="bg1"/>
                        </a:solidFill>
                      </a:defRPr>
                    </a:pPr>
                    <a:fld id="{20416865-5F5E-49B3-B696-A32FFD03AC98}" type="PERCENTAGE">
                      <a:rPr lang="en-US"/>
                      <a:pPr algn="ctr">
                        <a:defRPr>
                          <a:solidFill>
                            <a:schemeClr val="bg1"/>
                          </a:solidFill>
                        </a:defRPr>
                      </a:pPr>
                      <a:t>[PORCENTAJE]</a:t>
                    </a:fld>
                    <a:endParaRPr lang="es-PE"/>
                  </a:p>
                </c:rich>
              </c:tx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8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PE"/>
                </a:p>
              </c:txPr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27DA-4883-A326-929C00794E24}"/>
                </c:ext>
              </c:extLst>
            </c:dLbl>
            <c:dLbl>
              <c:idx val="1"/>
              <c:layout>
                <c:manualLayout>
                  <c:x val="-1.4642918066085323E-2"/>
                  <c:y val="5.0919385150412022E-3"/>
                </c:manualLayout>
              </c:layout>
              <c:tx>
                <c:rich>
                  <a:bodyPr/>
                  <a:lstStyle/>
                  <a:p>
                    <a:fld id="{58314926-C87D-4FFA-AC6C-5E8C236A1631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3F0AA3D2-EB86-4679-AA48-D13A5CA53378}" type="VALUE">
                      <a:rPr lang="en-US"/>
                      <a:pPr/>
                      <a:t>[VALOR]</a:t>
                    </a:fld>
                    <a:endParaRPr lang="en-US" baseline="0"/>
                  </a:p>
                  <a:p>
                    <a:fld id="{AB580F36-4666-4AC6-8715-0110A3D14C0D}" type="PERCENTAGE">
                      <a:rPr lang="en-US"/>
                      <a:pPr/>
                      <a:t>[PORCENTAJE]</a:t>
                    </a:fld>
                    <a:endParaRPr lang="es-PE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27DA-4883-A326-929C00794E24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A3D2934F-F5AD-4D68-90AC-7B38C9BFFA09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015831D0-6B46-4687-AF6E-7269C3A82ADB}" type="VALUE">
                      <a:rPr lang="en-US"/>
                      <a:pPr/>
                      <a:t>[VALOR]</a:t>
                    </a:fld>
                    <a:endParaRPr lang="en-US" baseline="0"/>
                  </a:p>
                  <a:p>
                    <a:fld id="{643E0E40-C78D-455B-850A-F6E65E5BB398}" type="PERCENTAGE">
                      <a:rPr lang="en-US"/>
                      <a:pPr/>
                      <a:t>[PORCENTAJE]</a:t>
                    </a:fld>
                    <a:endParaRPr lang="es-PE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27DA-4883-A326-929C00794E24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E19B6465-BCEB-4924-B248-A54B46D99D9D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ED161E27-E61F-4F67-9D01-EC329A0B3B3B}" type="VALUE">
                      <a:rPr lang="en-US"/>
                      <a:pPr/>
                      <a:t>[VALOR]</a:t>
                    </a:fld>
                    <a:endParaRPr lang="en-US" baseline="0"/>
                  </a:p>
                  <a:p>
                    <a:fld id="{F555B1B4-20F3-486F-B417-4F19CA72C877}" type="PERCENTAGE">
                      <a:rPr lang="en-US"/>
                      <a:pPr/>
                      <a:t>[PORCENTAJE]</a:t>
                    </a:fld>
                    <a:endParaRPr lang="es-PE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27DA-4883-A326-929C00794E24}"/>
                </c:ext>
              </c:extLst>
            </c:dLbl>
            <c:dLbl>
              <c:idx val="4"/>
              <c:layout>
                <c:manualLayout>
                  <c:x val="-0.16255624505049204"/>
                  <c:y val="-6.1715737735709467E-1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800" b="1" i="0" u="none" strike="noStrike" kern="12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5429F328-3F41-4CE7-9542-26167FD504B4}" type="CELLRANGE">
                      <a:rPr lang="en-US">
                        <a:solidFill>
                          <a:schemeClr val="bg1"/>
                        </a:solidFill>
                      </a:rPr>
                      <a:pPr algn="ctr">
                        <a:defRPr>
                          <a:solidFill>
                            <a:schemeClr val="bg1"/>
                          </a:solidFill>
                        </a:defRPr>
                      </a:pPr>
                      <a:t>[CELLRANGE]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  <a:p>
                    <a:pPr algn="ctr">
                      <a:defRPr>
                        <a:solidFill>
                          <a:schemeClr val="bg1"/>
                        </a:solidFill>
                      </a:defRPr>
                    </a:pPr>
                    <a:fld id="{5DFF29B9-AC23-49FA-8E54-E286A9D1D827}" type="VALUE">
                      <a:rPr lang="en-US">
                        <a:solidFill>
                          <a:schemeClr val="bg1"/>
                        </a:solidFill>
                      </a:rPr>
                      <a:pPr algn="ctr">
                        <a:defRPr>
                          <a:solidFill>
                            <a:schemeClr val="bg1"/>
                          </a:solidFill>
                        </a:defRPr>
                      </a:pPr>
                      <a:t>[VALOR]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  <a:p>
                    <a:pPr algn="ctr">
                      <a:defRPr>
                        <a:solidFill>
                          <a:schemeClr val="bg1"/>
                        </a:solidFill>
                      </a:defRPr>
                    </a:pPr>
                    <a:fld id="{0B248C78-987C-452A-8301-A764C9102ABB}" type="PERCENTAGE">
                      <a:rPr lang="en-US">
                        <a:solidFill>
                          <a:schemeClr val="bg1"/>
                        </a:solidFill>
                      </a:rPr>
                      <a:pPr algn="ctr">
                        <a:defRPr>
                          <a:solidFill>
                            <a:schemeClr val="bg1"/>
                          </a:solidFill>
                        </a:defRPr>
                      </a:pPr>
                      <a:t>[PORCENTAJE]</a:t>
                    </a:fld>
                    <a:endParaRPr lang="es-PE"/>
                  </a:p>
                </c:rich>
              </c:tx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8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PE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27DA-4883-A326-929C00794E2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sz="8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howDataLabelsRange val="1"/>
              </c:ext>
            </c:extLst>
          </c:dLbls>
          <c:cat>
            <c:strRef>
              <c:f>'G9 - Diapo7'!$D$18:$D$21</c:f>
              <c:strCache>
                <c:ptCount val="4"/>
                <c:pt idx="0">
                  <c:v>Gran empresa</c:v>
                </c:pt>
                <c:pt idx="1">
                  <c:v>Mediana empresa</c:v>
                </c:pt>
                <c:pt idx="2">
                  <c:v>Micro empresa</c:v>
                </c:pt>
                <c:pt idx="3">
                  <c:v>Pequeña empresa</c:v>
                </c:pt>
              </c:strCache>
            </c:strRef>
          </c:cat>
          <c:val>
            <c:numRef>
              <c:f>'G9 - Diapo7'!$G$18:$G$21</c:f>
              <c:numCache>
                <c:formatCode>_-* #,##0_-;\-* #,##0_-;_-* "-"??_-;_-@_-</c:formatCode>
                <c:ptCount val="4"/>
                <c:pt idx="0">
                  <c:v>8427.2435362392716</c:v>
                </c:pt>
                <c:pt idx="1">
                  <c:v>398.28422741002305</c:v>
                </c:pt>
                <c:pt idx="2">
                  <c:v>529.20856363032135</c:v>
                </c:pt>
                <c:pt idx="3">
                  <c:v>2091.0762009585878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'G9 - Diapo7'!$D$18:$D$22</c15:f>
                <c15:dlblRangeCache>
                  <c:ptCount val="5"/>
                  <c:pt idx="0">
                    <c:v>Gran empresa</c:v>
                  </c:pt>
                  <c:pt idx="1">
                    <c:v>Mediana empresa</c:v>
                  </c:pt>
                  <c:pt idx="2">
                    <c:v>Micro empresa</c:v>
                  </c:pt>
                  <c:pt idx="3">
                    <c:v>Pequeña empresa</c:v>
                  </c:pt>
                  <c:pt idx="4">
                    <c:v>MYPE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A-27DA-4883-A326-929C00794E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200"/>
        <c:secondPieSize val="90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 b="1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P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'G1 - G2 - Diapo2'!$E$13</c:f>
              <c:strCache>
                <c:ptCount val="1"/>
                <c:pt idx="0">
                  <c:v>Ene - Julio</c:v>
                </c:pt>
              </c:strCache>
            </c:strRef>
          </c:tx>
          <c:spPr>
            <a:solidFill>
              <a:schemeClr val="accent5"/>
            </a:solidFill>
            <a:ln w="6350">
              <a:solidFill>
                <a:srgbClr val="002060"/>
              </a:solidFill>
              <a:prstDash val="sysDash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'G1 - G2 - Diapo2'!$B$14:$B$15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'G1 - G2 - Diapo2'!$E$14:$E$15</c:f>
              <c:numCache>
                <c:formatCode>#,##0</c:formatCode>
                <c:ptCount val="2"/>
                <c:pt idx="0">
                  <c:v>6533.0614445057936</c:v>
                </c:pt>
                <c:pt idx="1">
                  <c:v>11445.812528238197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6A-41E0-B577-0A695BD399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73"/>
        <c:axId val="556027360"/>
        <c:axId val="556026968"/>
      </c:barChart>
      <c:barChart>
        <c:barDir val="col"/>
        <c:grouping val="clustered"/>
        <c:varyColors val="0"/>
        <c:ser>
          <c:idx val="0"/>
          <c:order val="0"/>
          <c:tx>
            <c:strRef>
              <c:f>'G1 - G2 - Diapo2'!$D$13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6350">
              <a:solidFill>
                <a:srgbClr val="002060"/>
              </a:solidFill>
              <a:prstDash val="sysDash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'G1 - G2 - Diapo2'!$B$14:$B$15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'G1 - G2 - Diapo2'!$D$14:$D$15</c:f>
              <c:numCache>
                <c:formatCode>#,##0</c:formatCode>
                <c:ptCount val="2"/>
                <c:pt idx="0">
                  <c:v>983.10175535399719</c:v>
                </c:pt>
                <c:pt idx="1">
                  <c:v>1994.9179967694936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6A-41E0-B577-0A695BD399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73"/>
        <c:axId val="556026184"/>
        <c:axId val="556027752"/>
      </c:barChart>
      <c:catAx>
        <c:axId val="556027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556026968"/>
        <c:crosses val="autoZero"/>
        <c:auto val="1"/>
        <c:lblAlgn val="ctr"/>
        <c:lblOffset val="100"/>
        <c:noMultiLvlLbl val="0"/>
      </c:catAx>
      <c:valAx>
        <c:axId val="556026968"/>
        <c:scaling>
          <c:orientation val="minMax"/>
          <c:min val="0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556027360"/>
        <c:crosses val="autoZero"/>
        <c:crossBetween val="between"/>
      </c:valAx>
      <c:valAx>
        <c:axId val="556027752"/>
        <c:scaling>
          <c:orientation val="minMax"/>
          <c:max val="7000"/>
          <c:min val="0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556026184"/>
        <c:crosses val="max"/>
        <c:crossBetween val="between"/>
      </c:valAx>
      <c:catAx>
        <c:axId val="5560261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560277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491588024240958"/>
          <c:y val="0.30168164699347577"/>
          <c:w val="0.24575217837006663"/>
          <c:h val="0.4054524001125631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P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7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P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4011094540286662"/>
          <c:w val="0.9923383912905821"/>
          <c:h val="0.52115855805076283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rgbClr val="00206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'C1 - G4'!$R$8:$R$14</c:f>
              <c:strCach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   2021(*)</c:v>
                </c:pt>
              </c:strCache>
            </c:strRef>
          </c:cat>
          <c:val>
            <c:numRef>
              <c:f>'C1 - G4'!$X$8:$X$14</c:f>
              <c:numCache>
                <c:formatCode>#,##0.0_ ;\-#,##0.0\ </c:formatCode>
                <c:ptCount val="7"/>
                <c:pt idx="0">
                  <c:v>0.18548254697320571</c:v>
                </c:pt>
                <c:pt idx="1">
                  <c:v>1.5907127681136204</c:v>
                </c:pt>
                <c:pt idx="2">
                  <c:v>3.4647849170144642</c:v>
                </c:pt>
                <c:pt idx="3">
                  <c:v>7.3354505878035612</c:v>
                </c:pt>
                <c:pt idx="4">
                  <c:v>7.4975336832875144</c:v>
                </c:pt>
                <c:pt idx="5">
                  <c:v>5.8859567589687289</c:v>
                </c:pt>
                <c:pt idx="6">
                  <c:v>7.68245107179236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E4C4-4FF7-947A-814F52E7FF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1322312"/>
        <c:axId val="407034120"/>
      </c:lineChart>
      <c:catAx>
        <c:axId val="571322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407034120"/>
        <c:crosses val="autoZero"/>
        <c:auto val="1"/>
        <c:lblAlgn val="ctr"/>
        <c:lblOffset val="100"/>
        <c:noMultiLvlLbl val="0"/>
      </c:catAx>
      <c:valAx>
        <c:axId val="407034120"/>
        <c:scaling>
          <c:orientation val="minMax"/>
        </c:scaling>
        <c:delete val="1"/>
        <c:axPos val="l"/>
        <c:numFmt formatCode="#,##0.0_ ;\-#,##0.0\ " sourceLinked="1"/>
        <c:majorTickMark val="none"/>
        <c:minorTickMark val="none"/>
        <c:tickLblPos val="nextTo"/>
        <c:crossAx val="571322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5098034553640713"/>
          <c:w val="0.9645978352412522"/>
          <c:h val="0.48401142997948743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rgbClr val="00B05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rgbClr val="00B05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'C1 - G4'!$R$8:$R$14</c:f>
              <c:strCach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   2021(*)</c:v>
                </c:pt>
              </c:strCache>
            </c:strRef>
          </c:cat>
          <c:val>
            <c:numRef>
              <c:f>'C1 - G4'!$Y$8:$Y$14</c:f>
              <c:numCache>
                <c:formatCode>#,##0.0_ ;\-#,##0.0\ </c:formatCode>
                <c:ptCount val="7"/>
                <c:pt idx="0">
                  <c:v>1.2731587113260929</c:v>
                </c:pt>
                <c:pt idx="1">
                  <c:v>10.057963915421666</c:v>
                </c:pt>
                <c:pt idx="2">
                  <c:v>20.873622032431619</c:v>
                </c:pt>
                <c:pt idx="3">
                  <c:v>48.622094088864756</c:v>
                </c:pt>
                <c:pt idx="4">
                  <c:v>48.223562357275554</c:v>
                </c:pt>
                <c:pt idx="5">
                  <c:v>51.172462326059403</c:v>
                </c:pt>
                <c:pt idx="6">
                  <c:v>70.458686656981811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31A6-47CD-B5BE-0F3B5BB146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7030984"/>
        <c:axId val="556028144"/>
      </c:lineChart>
      <c:catAx>
        <c:axId val="407030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556028144"/>
        <c:crosses val="autoZero"/>
        <c:auto val="1"/>
        <c:lblAlgn val="ctr"/>
        <c:lblOffset val="100"/>
        <c:noMultiLvlLbl val="0"/>
      </c:catAx>
      <c:valAx>
        <c:axId val="556028144"/>
        <c:scaling>
          <c:orientation val="minMax"/>
        </c:scaling>
        <c:delete val="1"/>
        <c:axPos val="l"/>
        <c:numFmt formatCode="#,##0.0_ ;\-#,##0.0\ " sourceLinked="1"/>
        <c:majorTickMark val="none"/>
        <c:minorTickMark val="none"/>
        <c:tickLblPos val="nextTo"/>
        <c:crossAx val="407030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5522222222222223"/>
          <c:w val="0.99363803194109923"/>
          <c:h val="0.42911111111111111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ysClr val="windowText" lastClr="0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ysClr val="windowText" lastClr="000000"/>
                </a:solidFill>
              </a:ln>
              <a:effectLst/>
            </c:spPr>
          </c:marker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'C1 - G4'!$R$8:$R$14</c:f>
              <c:strCache>
                <c:ptCount val="7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   2021(*)</c:v>
                </c:pt>
              </c:strCache>
            </c:strRef>
          </c:cat>
          <c:val>
            <c:numRef>
              <c:f>'C1 - G4'!$Z$8:$Z$14</c:f>
              <c:numCache>
                <c:formatCode>#,##0.0_ ;\-#,##0.0\ </c:formatCode>
                <c:ptCount val="7"/>
                <c:pt idx="0">
                  <c:v>4.6160260482846251E-2</c:v>
                </c:pt>
                <c:pt idx="1">
                  <c:v>0.38044183130863346</c:v>
                </c:pt>
                <c:pt idx="2">
                  <c:v>0.80640824199224115</c:v>
                </c:pt>
                <c:pt idx="3">
                  <c:v>1.7659974073026121</c:v>
                </c:pt>
                <c:pt idx="4">
                  <c:v>1.7898632587603172</c:v>
                </c:pt>
                <c:pt idx="5">
                  <c:v>1.8514382276152941</c:v>
                </c:pt>
                <c:pt idx="6">
                  <c:v>2.2745695092052727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712A-4580-A1CF-E7D6664215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6028536"/>
        <c:axId val="409604864"/>
      </c:lineChart>
      <c:catAx>
        <c:axId val="556028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409604864"/>
        <c:crosses val="autoZero"/>
        <c:auto val="1"/>
        <c:lblAlgn val="ctr"/>
        <c:lblOffset val="100"/>
        <c:noMultiLvlLbl val="0"/>
      </c:catAx>
      <c:valAx>
        <c:axId val="409604864"/>
        <c:scaling>
          <c:orientation val="minMax"/>
          <c:max val="3"/>
          <c:min val="0"/>
        </c:scaling>
        <c:delete val="1"/>
        <c:axPos val="l"/>
        <c:numFmt formatCode="#,##0.0_ ;\-#,##0.0\ " sourceLinked="1"/>
        <c:majorTickMark val="out"/>
        <c:minorTickMark val="none"/>
        <c:tickLblPos val="nextTo"/>
        <c:crossAx val="556028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98246031746032"/>
          <c:y val="3.4920643649704701E-2"/>
          <c:w val="0.46961984126984124"/>
          <c:h val="0.93015871270059058"/>
        </c:manualLayout>
      </c:layout>
      <c:barChart>
        <c:barDir val="bar"/>
        <c:grouping val="clustered"/>
        <c:varyColors val="0"/>
        <c:ser>
          <c:idx val="0"/>
          <c:order val="0"/>
          <c:spPr>
            <a:noFill/>
            <a:ln>
              <a:noFill/>
            </a:ln>
            <a:effectLst/>
          </c:spPr>
          <c:invertIfNegative val="0"/>
          <c:cat>
            <c:numRef>
              <c:f>'G6 - Diapo5'!$O$6:$O$26</c:f>
              <c:numCache>
                <c:formatCode>#,##0</c:formatCode>
                <c:ptCount val="21"/>
                <c:pt idx="0">
                  <c:v>29717</c:v>
                </c:pt>
                <c:pt idx="1">
                  <c:v>35959</c:v>
                </c:pt>
                <c:pt idx="2">
                  <c:v>25587</c:v>
                </c:pt>
                <c:pt idx="3">
                  <c:v>9226</c:v>
                </c:pt>
                <c:pt idx="4">
                  <c:v>13840</c:v>
                </c:pt>
                <c:pt idx="5">
                  <c:v>7097</c:v>
                </c:pt>
                <c:pt idx="6">
                  <c:v>10007</c:v>
                </c:pt>
                <c:pt idx="7">
                  <c:v>5857</c:v>
                </c:pt>
                <c:pt idx="8">
                  <c:v>8510</c:v>
                </c:pt>
                <c:pt idx="9">
                  <c:v>6573</c:v>
                </c:pt>
                <c:pt idx="10">
                  <c:v>5319</c:v>
                </c:pt>
                <c:pt idx="11">
                  <c:v>1818</c:v>
                </c:pt>
                <c:pt idx="12">
                  <c:v>4383</c:v>
                </c:pt>
                <c:pt idx="13">
                  <c:v>2210</c:v>
                </c:pt>
                <c:pt idx="14">
                  <c:v>608</c:v>
                </c:pt>
                <c:pt idx="15">
                  <c:v>78</c:v>
                </c:pt>
                <c:pt idx="16">
                  <c:v>1280</c:v>
                </c:pt>
                <c:pt idx="17">
                  <c:v>977</c:v>
                </c:pt>
                <c:pt idx="18">
                  <c:v>1295</c:v>
                </c:pt>
                <c:pt idx="19">
                  <c:v>29</c:v>
                </c:pt>
                <c:pt idx="20">
                  <c:v>40</c:v>
                </c:pt>
              </c:numCache>
            </c:numRef>
          </c:cat>
          <c:val>
            <c:numRef>
              <c:f>'G6 - Diapo5'!$N$6:$N$26</c:f>
              <c:numCache>
                <c:formatCode>_-* #,##0_-;\-* #,##0_-;_-* "-"??_-;_-@_-</c:formatCode>
                <c:ptCount val="21"/>
                <c:pt idx="0">
                  <c:v>681539.75033925369</c:v>
                </c:pt>
                <c:pt idx="1">
                  <c:v>632559.23510467401</c:v>
                </c:pt>
                <c:pt idx="2">
                  <c:v>393055.40543099481</c:v>
                </c:pt>
                <c:pt idx="3">
                  <c:v>311438.61443749</c:v>
                </c:pt>
                <c:pt idx="4">
                  <c:v>246783.31153655009</c:v>
                </c:pt>
                <c:pt idx="5">
                  <c:v>210189.30426118959</c:v>
                </c:pt>
                <c:pt idx="6">
                  <c:v>119674.79159757232</c:v>
                </c:pt>
                <c:pt idx="7">
                  <c:v>117518.27667331998</c:v>
                </c:pt>
                <c:pt idx="8">
                  <c:v>92009.195068105066</c:v>
                </c:pt>
                <c:pt idx="9">
                  <c:v>90610.515725282297</c:v>
                </c:pt>
                <c:pt idx="10">
                  <c:v>65069.363604980797</c:v>
                </c:pt>
                <c:pt idx="11">
                  <c:v>59026.026621730402</c:v>
                </c:pt>
                <c:pt idx="12">
                  <c:v>54383.763370976201</c:v>
                </c:pt>
                <c:pt idx="13">
                  <c:v>38989.345766840001</c:v>
                </c:pt>
                <c:pt idx="14">
                  <c:v>14841.422515115999</c:v>
                </c:pt>
                <c:pt idx="15">
                  <c:v>9333.6268478019974</c:v>
                </c:pt>
                <c:pt idx="16">
                  <c:v>8687.9216236362008</c:v>
                </c:pt>
                <c:pt idx="17">
                  <c:v>6793.5173488500004</c:v>
                </c:pt>
                <c:pt idx="18">
                  <c:v>4005.2738555999995</c:v>
                </c:pt>
                <c:pt idx="19">
                  <c:v>1288.1007000000002</c:v>
                </c:pt>
                <c:pt idx="20">
                  <c:v>793.11362000000008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10-48C2-B515-3A7CA1D85B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203936800"/>
        <c:axId val="203936408"/>
      </c:barChart>
      <c:catAx>
        <c:axId val="203936800"/>
        <c:scaling>
          <c:orientation val="maxMin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203936408"/>
        <c:crosses val="autoZero"/>
        <c:auto val="1"/>
        <c:lblAlgn val="ctr"/>
        <c:lblOffset val="100"/>
        <c:noMultiLvlLbl val="0"/>
      </c:catAx>
      <c:valAx>
        <c:axId val="203936408"/>
        <c:scaling>
          <c:orientation val="minMax"/>
        </c:scaling>
        <c:delete val="1"/>
        <c:axPos val="t"/>
        <c:numFmt formatCode="_-* #,##0_-;\-* #,##0_-;_-* &quot;-&quot;??_-;_-@_-" sourceLinked="1"/>
        <c:majorTickMark val="none"/>
        <c:minorTickMark val="none"/>
        <c:tickLblPos val="nextTo"/>
        <c:crossAx val="203936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P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335591548842841E-2"/>
          <c:y val="2.6498504273504277E-2"/>
          <c:w val="0.36819304307227491"/>
          <c:h val="0.9301587127005905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solidFill>
                <a:srgbClr val="0070C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'G6 - Diapo5'!$M$6:$M$26</c:f>
              <c:strCache>
                <c:ptCount val="21"/>
                <c:pt idx="0">
                  <c:v>Industria metálica</c:v>
                </c:pt>
                <c:pt idx="1">
                  <c:v>Industria química</c:v>
                </c:pt>
                <c:pt idx="2">
                  <c:v>Industria del plástico</c:v>
                </c:pt>
                <c:pt idx="3">
                  <c:v>Industria de alimentos</c:v>
                </c:pt>
                <c:pt idx="4">
                  <c:v>Industria de papel</c:v>
                </c:pt>
                <c:pt idx="5">
                  <c:v>Industria de metales comunes</c:v>
                </c:pt>
                <c:pt idx="6">
                  <c:v>Impresión</c:v>
                </c:pt>
                <c:pt idx="7">
                  <c:v>Industria textil</c:v>
                </c:pt>
                <c:pt idx="8">
                  <c:v>Industria de muebles</c:v>
                </c:pt>
                <c:pt idx="9">
                  <c:v>Industria de maquinaria y equipo</c:v>
                </c:pt>
                <c:pt idx="10">
                  <c:v>Industria de minerales no metálicos</c:v>
                </c:pt>
                <c:pt idx="11">
                  <c:v>Industria de aparatos eléctricos</c:v>
                </c:pt>
                <c:pt idx="12">
                  <c:v>Prendas de vestir</c:v>
                </c:pt>
                <c:pt idx="13">
                  <c:v>Industria de madera</c:v>
                </c:pt>
                <c:pt idx="14">
                  <c:v>Industria de equipos de transporte</c:v>
                </c:pt>
                <c:pt idx="15">
                  <c:v>Industria de equipos y aparatos de comunicaciones</c:v>
                </c:pt>
                <c:pt idx="16">
                  <c:v>Industria de vehículos automotores</c:v>
                </c:pt>
                <c:pt idx="17">
                  <c:v>Industria de cuero</c:v>
                </c:pt>
                <c:pt idx="18">
                  <c:v>Industria de instrumentos de precisión</c:v>
                </c:pt>
                <c:pt idx="19">
                  <c:v>Industria de reciclaje</c:v>
                </c:pt>
                <c:pt idx="20">
                  <c:v>Refinación de petróleo</c:v>
                </c:pt>
              </c:strCache>
            </c:strRef>
          </c:cat>
          <c:val>
            <c:numRef>
              <c:f>'G6 - Diapo5'!$N$6:$N$26</c:f>
              <c:numCache>
                <c:formatCode>_-* #,##0_-;\-* #,##0_-;_-* "-"??_-;_-@_-</c:formatCode>
                <c:ptCount val="21"/>
                <c:pt idx="0">
                  <c:v>681539.75033925369</c:v>
                </c:pt>
                <c:pt idx="1">
                  <c:v>632559.23510467401</c:v>
                </c:pt>
                <c:pt idx="2">
                  <c:v>393055.40543099481</c:v>
                </c:pt>
                <c:pt idx="3">
                  <c:v>311438.61443749</c:v>
                </c:pt>
                <c:pt idx="4">
                  <c:v>246783.31153655009</c:v>
                </c:pt>
                <c:pt idx="5">
                  <c:v>210189.30426118959</c:v>
                </c:pt>
                <c:pt idx="6">
                  <c:v>119674.79159757232</c:v>
                </c:pt>
                <c:pt idx="7">
                  <c:v>117518.27667331998</c:v>
                </c:pt>
                <c:pt idx="8">
                  <c:v>92009.195068105066</c:v>
                </c:pt>
                <c:pt idx="9">
                  <c:v>90610.515725282297</c:v>
                </c:pt>
                <c:pt idx="10">
                  <c:v>65069.363604980797</c:v>
                </c:pt>
                <c:pt idx="11">
                  <c:v>59026.026621730402</c:v>
                </c:pt>
                <c:pt idx="12">
                  <c:v>54383.763370976201</c:v>
                </c:pt>
                <c:pt idx="13">
                  <c:v>38989.345766840001</c:v>
                </c:pt>
                <c:pt idx="14">
                  <c:v>14841.422515115999</c:v>
                </c:pt>
                <c:pt idx="15">
                  <c:v>9333.6268478019974</c:v>
                </c:pt>
                <c:pt idx="16">
                  <c:v>8687.9216236362008</c:v>
                </c:pt>
                <c:pt idx="17">
                  <c:v>6793.5173488500004</c:v>
                </c:pt>
                <c:pt idx="18">
                  <c:v>4005.2738555999995</c:v>
                </c:pt>
                <c:pt idx="19">
                  <c:v>1288.1007000000002</c:v>
                </c:pt>
                <c:pt idx="20">
                  <c:v>793.11362000000008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46-47FD-B5F9-8670C233A1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203940720"/>
        <c:axId val="203936016"/>
      </c:barChart>
      <c:catAx>
        <c:axId val="2039407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203936016"/>
        <c:crosses val="autoZero"/>
        <c:auto val="1"/>
        <c:lblAlgn val="ctr"/>
        <c:lblOffset val="100"/>
        <c:noMultiLvlLbl val="0"/>
      </c:catAx>
      <c:valAx>
        <c:axId val="203936016"/>
        <c:scaling>
          <c:orientation val="minMax"/>
          <c:max val="950000"/>
        </c:scaling>
        <c:delete val="0"/>
        <c:axPos val="t"/>
        <c:numFmt formatCode="_-* #,##0_-;\-* #,##0_-;_-* &quot;-&quot;??_-;_-@_-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203940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9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PE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155115014800681"/>
          <c:y val="6.8797806349687879E-2"/>
          <c:w val="0.35381013188246668"/>
          <c:h val="0.84989569523704478"/>
        </c:manualLayout>
      </c:layout>
      <c:barChart>
        <c:barDir val="bar"/>
        <c:grouping val="clustered"/>
        <c:varyColors val="0"/>
        <c:ser>
          <c:idx val="1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'G7 y G8 - Diapo6'!$C$15:$C$21</c:f>
              <c:strCache>
                <c:ptCount val="7"/>
                <c:pt idx="0">
                  <c:v>Resto de actividades</c:v>
                </c:pt>
                <c:pt idx="1">
                  <c:v>Correo y telecomunicaciones</c:v>
                </c:pt>
                <c:pt idx="2">
                  <c:v>Actividades de transporte complementarias</c:v>
                </c:pt>
                <c:pt idx="3">
                  <c:v>Alquiler de maquinaria</c:v>
                </c:pt>
                <c:pt idx="4">
                  <c:v>Informática y actividades conexas</c:v>
                </c:pt>
                <c:pt idx="5">
                  <c:v>Transporte vía terrestre</c:v>
                </c:pt>
                <c:pt idx="6">
                  <c:v>Actividades empresariales diversas</c:v>
                </c:pt>
              </c:strCache>
            </c:strRef>
          </c:cat>
          <c:val>
            <c:numRef>
              <c:f>'G7 y G8 - Diapo6'!$E$15:$E$21</c:f>
              <c:numCache>
                <c:formatCode>#,##0</c:formatCode>
                <c:ptCount val="7"/>
                <c:pt idx="0">
                  <c:v>450.67683495666643</c:v>
                </c:pt>
                <c:pt idx="1">
                  <c:v>138.5317548297852</c:v>
                </c:pt>
                <c:pt idx="2">
                  <c:v>139.38157233964199</c:v>
                </c:pt>
                <c:pt idx="3">
                  <c:v>197.93623780064618</c:v>
                </c:pt>
                <c:pt idx="4">
                  <c:v>355.31168513807285</c:v>
                </c:pt>
                <c:pt idx="5">
                  <c:v>846.00530682345402</c:v>
                </c:pt>
                <c:pt idx="6">
                  <c:v>1112.059718884386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52-421E-BF09-9CB5293E27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203938760"/>
        <c:axId val="203940328"/>
      </c:barChart>
      <c:catAx>
        <c:axId val="2039387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203940328"/>
        <c:crosses val="autoZero"/>
        <c:auto val="1"/>
        <c:lblAlgn val="ctr"/>
        <c:lblOffset val="100"/>
        <c:noMultiLvlLbl val="0"/>
      </c:catAx>
      <c:valAx>
        <c:axId val="203940328"/>
        <c:scaling>
          <c:orientation val="minMax"/>
        </c:scaling>
        <c:delete val="1"/>
        <c:axPos val="b"/>
        <c:numFmt formatCode="#,##0" sourceLinked="1"/>
        <c:majorTickMark val="out"/>
        <c:minorTickMark val="none"/>
        <c:tickLblPos val="nextTo"/>
        <c:crossAx val="203938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PE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861021319703461"/>
          <c:y val="7.0555555555555552E-2"/>
          <c:w val="0.4511669199244831"/>
          <c:h val="0.8588888888888889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P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'G7 y G8 - Diapo6'!$R$31:$R$33</c:f>
              <c:strCache>
                <c:ptCount val="3"/>
                <c:pt idx="0">
                  <c:v>Comercio al por mayor</c:v>
                </c:pt>
                <c:pt idx="1">
                  <c:v>Venta y mantenimiento de vehículos automotores</c:v>
                </c:pt>
                <c:pt idx="2">
                  <c:v>Comercio al por menor</c:v>
                </c:pt>
              </c:strCache>
            </c:strRef>
          </c:cat>
          <c:val>
            <c:numRef>
              <c:f>'G7 y G8 - Diapo6'!$S$31:$S$33</c:f>
              <c:numCache>
                <c:formatCode>#,##0</c:formatCode>
                <c:ptCount val="3"/>
                <c:pt idx="0">
                  <c:v>2668.3742322366761</c:v>
                </c:pt>
                <c:pt idx="1">
                  <c:v>307.31534065323882</c:v>
                </c:pt>
                <c:pt idx="2">
                  <c:v>299.080127064973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58-4EF5-9341-14C50369D7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203935232"/>
        <c:axId val="203937192"/>
      </c:barChart>
      <c:catAx>
        <c:axId val="2039352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203937192"/>
        <c:crosses val="autoZero"/>
        <c:auto val="1"/>
        <c:lblAlgn val="ctr"/>
        <c:lblOffset val="100"/>
        <c:noMultiLvlLbl val="0"/>
      </c:catAx>
      <c:valAx>
        <c:axId val="203937192"/>
        <c:scaling>
          <c:orientation val="minMax"/>
        </c:scaling>
        <c:delete val="0"/>
        <c:axPos val="t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PE"/>
          </a:p>
        </c:txPr>
        <c:crossAx val="203935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P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4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8056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4" y="2"/>
            <a:ext cx="2945659" cy="498056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r">
              <a:defRPr sz="1200"/>
            </a:lvl1pPr>
          </a:lstStyle>
          <a:p>
            <a:fld id="{7F5ADD81-C7BB-44EE-A4E6-021F81EB89A1}" type="datetimeFigureOut">
              <a:rPr lang="es-PE" smtClean="0"/>
              <a:t>16/08/2021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85" tIns="45642" rIns="91285" bIns="45642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3"/>
          </a:xfrm>
          <a:prstGeom prst="rect">
            <a:avLst/>
          </a:prstGeom>
        </p:spPr>
        <p:txBody>
          <a:bodyPr vert="horz" lIns="91285" tIns="45642" rIns="91285" bIns="45642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8055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r">
              <a:defRPr sz="1200"/>
            </a:lvl1pPr>
          </a:lstStyle>
          <a:p>
            <a:fld id="{02E63829-E422-42E7-B813-23E2AE055B6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86936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16/08/2021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30285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16/08/2021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82622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16/08/2021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45027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16/08/2021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74484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16/08/2021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12308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16/08/2021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62059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16/08/2021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19270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16/08/2021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82233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16/08/2021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41475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16/08/2021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49007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9EC3-1233-4717-9A04-A33E2A5E60A2}" type="datetimeFigureOut">
              <a:rPr lang="es-PE" smtClean="0"/>
              <a:t>16/08/2021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9128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F9EC3-1233-4717-9A04-A33E2A5E60A2}" type="datetimeFigureOut">
              <a:rPr lang="es-PE" smtClean="0"/>
              <a:t>16/08/2021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3BA5F-BC4D-4A05-B475-D8E5F573528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65366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622" y="382092"/>
            <a:ext cx="1729484" cy="463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2" descr="Mapa con los giros en los ocÃ©anos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grpSp>
        <p:nvGrpSpPr>
          <p:cNvPr id="19" name="Grupo 18"/>
          <p:cNvGrpSpPr/>
          <p:nvPr/>
        </p:nvGrpSpPr>
        <p:grpSpPr>
          <a:xfrm>
            <a:off x="165527" y="2334449"/>
            <a:ext cx="6702426" cy="3063860"/>
            <a:chOff x="155574" y="4766100"/>
            <a:chExt cx="6702426" cy="3063860"/>
          </a:xfrm>
        </p:grpSpPr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574" y="4982256"/>
              <a:ext cx="6526498" cy="2556000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271" name="Forma libre 270"/>
            <p:cNvSpPr/>
            <p:nvPr/>
          </p:nvSpPr>
          <p:spPr>
            <a:xfrm>
              <a:off x="155575" y="4973100"/>
              <a:ext cx="6702425" cy="2634055"/>
            </a:xfrm>
            <a:custGeom>
              <a:avLst/>
              <a:gdLst>
                <a:gd name="connsiteX0" fmla="*/ 0 w 6832857"/>
                <a:gd name="connsiteY0" fmla="*/ 0 h 2634055"/>
                <a:gd name="connsiteX1" fmla="*/ 1582184 w 6832857"/>
                <a:gd name="connsiteY1" fmla="*/ 0 h 2634055"/>
                <a:gd name="connsiteX2" fmla="*/ 1545439 w 6832857"/>
                <a:gd name="connsiteY2" fmla="*/ 73491 h 2634055"/>
                <a:gd name="connsiteX3" fmla="*/ 1842439 w 6832857"/>
                <a:gd name="connsiteY3" fmla="*/ 667491 h 2634055"/>
                <a:gd name="connsiteX4" fmla="*/ 2688439 w 6832857"/>
                <a:gd name="connsiteY4" fmla="*/ 667491 h 2634055"/>
                <a:gd name="connsiteX5" fmla="*/ 2985439 w 6832857"/>
                <a:gd name="connsiteY5" fmla="*/ 73491 h 2634055"/>
                <a:gd name="connsiteX6" fmla="*/ 2948693 w 6832857"/>
                <a:gd name="connsiteY6" fmla="*/ 0 h 2634055"/>
                <a:gd name="connsiteX7" fmla="*/ 3980837 w 6832857"/>
                <a:gd name="connsiteY7" fmla="*/ 0 h 2634055"/>
                <a:gd name="connsiteX8" fmla="*/ 3954262 w 6832857"/>
                <a:gd name="connsiteY8" fmla="*/ 53150 h 2634055"/>
                <a:gd name="connsiteX9" fmla="*/ 4251262 w 6832857"/>
                <a:gd name="connsiteY9" fmla="*/ 647150 h 2634055"/>
                <a:gd name="connsiteX10" fmla="*/ 5097262 w 6832857"/>
                <a:gd name="connsiteY10" fmla="*/ 647150 h 2634055"/>
                <a:gd name="connsiteX11" fmla="*/ 5394262 w 6832857"/>
                <a:gd name="connsiteY11" fmla="*/ 53150 h 2634055"/>
                <a:gd name="connsiteX12" fmla="*/ 5367687 w 6832857"/>
                <a:gd name="connsiteY12" fmla="*/ 0 h 2634055"/>
                <a:gd name="connsiteX13" fmla="*/ 6832857 w 6832857"/>
                <a:gd name="connsiteY13" fmla="*/ 0 h 2634055"/>
                <a:gd name="connsiteX14" fmla="*/ 6832857 w 6832857"/>
                <a:gd name="connsiteY14" fmla="*/ 2634055 h 2634055"/>
                <a:gd name="connsiteX15" fmla="*/ 5356145 w 6832857"/>
                <a:gd name="connsiteY15" fmla="*/ 2634055 h 2634055"/>
                <a:gd name="connsiteX16" fmla="*/ 5389148 w 6832857"/>
                <a:gd name="connsiteY16" fmla="*/ 2568048 h 2634055"/>
                <a:gd name="connsiteX17" fmla="*/ 5092148 w 6832857"/>
                <a:gd name="connsiteY17" fmla="*/ 1974048 h 2634055"/>
                <a:gd name="connsiteX18" fmla="*/ 4246148 w 6832857"/>
                <a:gd name="connsiteY18" fmla="*/ 1974048 h 2634055"/>
                <a:gd name="connsiteX19" fmla="*/ 3949148 w 6832857"/>
                <a:gd name="connsiteY19" fmla="*/ 2568048 h 2634055"/>
                <a:gd name="connsiteX20" fmla="*/ 3982152 w 6832857"/>
                <a:gd name="connsiteY20" fmla="*/ 2634055 h 2634055"/>
                <a:gd name="connsiteX21" fmla="*/ 2957492 w 6832857"/>
                <a:gd name="connsiteY21" fmla="*/ 2634055 h 2634055"/>
                <a:gd name="connsiteX22" fmla="*/ 2980325 w 6832857"/>
                <a:gd name="connsiteY22" fmla="*/ 2588389 h 2634055"/>
                <a:gd name="connsiteX23" fmla="*/ 2683325 w 6832857"/>
                <a:gd name="connsiteY23" fmla="*/ 1994389 h 2634055"/>
                <a:gd name="connsiteX24" fmla="*/ 1837325 w 6832857"/>
                <a:gd name="connsiteY24" fmla="*/ 1994389 h 2634055"/>
                <a:gd name="connsiteX25" fmla="*/ 1540325 w 6832857"/>
                <a:gd name="connsiteY25" fmla="*/ 2588389 h 2634055"/>
                <a:gd name="connsiteX26" fmla="*/ 1563158 w 6832857"/>
                <a:gd name="connsiteY26" fmla="*/ 2634055 h 2634055"/>
                <a:gd name="connsiteX27" fmla="*/ 0 w 6832857"/>
                <a:gd name="connsiteY27" fmla="*/ 2634055 h 2634055"/>
                <a:gd name="connsiteX28" fmla="*/ 0 w 6832857"/>
                <a:gd name="connsiteY28" fmla="*/ 0 h 2634055"/>
                <a:gd name="connsiteX29" fmla="*/ 645698 w 6832857"/>
                <a:gd name="connsiteY29" fmla="*/ 97435 h 2634055"/>
                <a:gd name="connsiteX30" fmla="*/ 348698 w 6832857"/>
                <a:gd name="connsiteY30" fmla="*/ 691435 h 2634055"/>
                <a:gd name="connsiteX31" fmla="*/ 645698 w 6832857"/>
                <a:gd name="connsiteY31" fmla="*/ 1285435 h 2634055"/>
                <a:gd name="connsiteX32" fmla="*/ 1491698 w 6832857"/>
                <a:gd name="connsiteY32" fmla="*/ 1285435 h 2634055"/>
                <a:gd name="connsiteX33" fmla="*/ 1788698 w 6832857"/>
                <a:gd name="connsiteY33" fmla="*/ 691435 h 2634055"/>
                <a:gd name="connsiteX34" fmla="*/ 1491698 w 6832857"/>
                <a:gd name="connsiteY34" fmla="*/ 97435 h 2634055"/>
                <a:gd name="connsiteX35" fmla="*/ 645698 w 6832857"/>
                <a:gd name="connsiteY35" fmla="*/ 97435 h 2634055"/>
                <a:gd name="connsiteX36" fmla="*/ 1845848 w 6832857"/>
                <a:gd name="connsiteY36" fmla="*/ 729753 h 2634055"/>
                <a:gd name="connsiteX37" fmla="*/ 1548848 w 6832857"/>
                <a:gd name="connsiteY37" fmla="*/ 1323753 h 2634055"/>
                <a:gd name="connsiteX38" fmla="*/ 1845848 w 6832857"/>
                <a:gd name="connsiteY38" fmla="*/ 1917753 h 2634055"/>
                <a:gd name="connsiteX39" fmla="*/ 2691848 w 6832857"/>
                <a:gd name="connsiteY39" fmla="*/ 1917753 h 2634055"/>
                <a:gd name="connsiteX40" fmla="*/ 2988848 w 6832857"/>
                <a:gd name="connsiteY40" fmla="*/ 1323753 h 2634055"/>
                <a:gd name="connsiteX41" fmla="*/ 2691848 w 6832857"/>
                <a:gd name="connsiteY41" fmla="*/ 729753 h 2634055"/>
                <a:gd name="connsiteX42" fmla="*/ 1845848 w 6832857"/>
                <a:gd name="connsiteY42" fmla="*/ 729753 h 2634055"/>
                <a:gd name="connsiteX43" fmla="*/ 3045998 w 6832857"/>
                <a:gd name="connsiteY43" fmla="*/ 1362071 h 2634055"/>
                <a:gd name="connsiteX44" fmla="*/ 2748998 w 6832857"/>
                <a:gd name="connsiteY44" fmla="*/ 1956071 h 2634055"/>
                <a:gd name="connsiteX45" fmla="*/ 3045998 w 6832857"/>
                <a:gd name="connsiteY45" fmla="*/ 2550071 h 2634055"/>
                <a:gd name="connsiteX46" fmla="*/ 3891998 w 6832857"/>
                <a:gd name="connsiteY46" fmla="*/ 2550071 h 2634055"/>
                <a:gd name="connsiteX47" fmla="*/ 4188998 w 6832857"/>
                <a:gd name="connsiteY47" fmla="*/ 1956071 h 2634055"/>
                <a:gd name="connsiteX48" fmla="*/ 3891998 w 6832857"/>
                <a:gd name="connsiteY48" fmla="*/ 1362071 h 2634055"/>
                <a:gd name="connsiteX49" fmla="*/ 3045998 w 6832857"/>
                <a:gd name="connsiteY49" fmla="*/ 1362071 h 2634055"/>
                <a:gd name="connsiteX50" fmla="*/ 645698 w 6832857"/>
                <a:gd name="connsiteY50" fmla="*/ 1362071 h 2634055"/>
                <a:gd name="connsiteX51" fmla="*/ 348698 w 6832857"/>
                <a:gd name="connsiteY51" fmla="*/ 1956071 h 2634055"/>
                <a:gd name="connsiteX52" fmla="*/ 645698 w 6832857"/>
                <a:gd name="connsiteY52" fmla="*/ 2550071 h 2634055"/>
                <a:gd name="connsiteX53" fmla="*/ 1491698 w 6832857"/>
                <a:gd name="connsiteY53" fmla="*/ 2550071 h 2634055"/>
                <a:gd name="connsiteX54" fmla="*/ 1788698 w 6832857"/>
                <a:gd name="connsiteY54" fmla="*/ 1956071 h 2634055"/>
                <a:gd name="connsiteX55" fmla="*/ 1491698 w 6832857"/>
                <a:gd name="connsiteY55" fmla="*/ 1362071 h 2634055"/>
                <a:gd name="connsiteX56" fmla="*/ 645698 w 6832857"/>
                <a:gd name="connsiteY56" fmla="*/ 1362071 h 2634055"/>
                <a:gd name="connsiteX57" fmla="*/ 5429252 w 6832857"/>
                <a:gd name="connsiteY57" fmla="*/ 76637 h 2634055"/>
                <a:gd name="connsiteX58" fmla="*/ 5132252 w 6832857"/>
                <a:gd name="connsiteY58" fmla="*/ 670637 h 2634055"/>
                <a:gd name="connsiteX59" fmla="*/ 5429252 w 6832857"/>
                <a:gd name="connsiteY59" fmla="*/ 1264637 h 2634055"/>
                <a:gd name="connsiteX60" fmla="*/ 6275252 w 6832857"/>
                <a:gd name="connsiteY60" fmla="*/ 1264637 h 2634055"/>
                <a:gd name="connsiteX61" fmla="*/ 6572252 w 6832857"/>
                <a:gd name="connsiteY61" fmla="*/ 670637 h 2634055"/>
                <a:gd name="connsiteX62" fmla="*/ 6275252 w 6832857"/>
                <a:gd name="connsiteY62" fmla="*/ 76637 h 2634055"/>
                <a:gd name="connsiteX63" fmla="*/ 5429252 w 6832857"/>
                <a:gd name="connsiteY63" fmla="*/ 76637 h 2634055"/>
                <a:gd name="connsiteX64" fmla="*/ 3045998 w 6832857"/>
                <a:gd name="connsiteY64" fmla="*/ 97435 h 2634055"/>
                <a:gd name="connsiteX65" fmla="*/ 2748998 w 6832857"/>
                <a:gd name="connsiteY65" fmla="*/ 691435 h 2634055"/>
                <a:gd name="connsiteX66" fmla="*/ 3045998 w 6832857"/>
                <a:gd name="connsiteY66" fmla="*/ 1285435 h 2634055"/>
                <a:gd name="connsiteX67" fmla="*/ 3891998 w 6832857"/>
                <a:gd name="connsiteY67" fmla="*/ 1285435 h 2634055"/>
                <a:gd name="connsiteX68" fmla="*/ 4188998 w 6832857"/>
                <a:gd name="connsiteY68" fmla="*/ 691435 h 2634055"/>
                <a:gd name="connsiteX69" fmla="*/ 3891998 w 6832857"/>
                <a:gd name="connsiteY69" fmla="*/ 97435 h 2634055"/>
                <a:gd name="connsiteX70" fmla="*/ 3045998 w 6832857"/>
                <a:gd name="connsiteY70" fmla="*/ 97435 h 2634055"/>
                <a:gd name="connsiteX71" fmla="*/ 4229102 w 6832857"/>
                <a:gd name="connsiteY71" fmla="*/ 708955 h 2634055"/>
                <a:gd name="connsiteX72" fmla="*/ 3932102 w 6832857"/>
                <a:gd name="connsiteY72" fmla="*/ 1302955 h 2634055"/>
                <a:gd name="connsiteX73" fmla="*/ 4229102 w 6832857"/>
                <a:gd name="connsiteY73" fmla="*/ 1896955 h 2634055"/>
                <a:gd name="connsiteX74" fmla="*/ 5075102 w 6832857"/>
                <a:gd name="connsiteY74" fmla="*/ 1896955 h 2634055"/>
                <a:gd name="connsiteX75" fmla="*/ 5372102 w 6832857"/>
                <a:gd name="connsiteY75" fmla="*/ 1302955 h 2634055"/>
                <a:gd name="connsiteX76" fmla="*/ 5075102 w 6832857"/>
                <a:gd name="connsiteY76" fmla="*/ 708955 h 2634055"/>
                <a:gd name="connsiteX77" fmla="*/ 4229102 w 6832857"/>
                <a:gd name="connsiteY77" fmla="*/ 708955 h 2634055"/>
                <a:gd name="connsiteX78" fmla="*/ 5429252 w 6832857"/>
                <a:gd name="connsiteY78" fmla="*/ 1341273 h 2634055"/>
                <a:gd name="connsiteX79" fmla="*/ 5132252 w 6832857"/>
                <a:gd name="connsiteY79" fmla="*/ 1935273 h 2634055"/>
                <a:gd name="connsiteX80" fmla="*/ 5429252 w 6832857"/>
                <a:gd name="connsiteY80" fmla="*/ 2529273 h 2634055"/>
                <a:gd name="connsiteX81" fmla="*/ 6275252 w 6832857"/>
                <a:gd name="connsiteY81" fmla="*/ 2529273 h 2634055"/>
                <a:gd name="connsiteX82" fmla="*/ 6572252 w 6832857"/>
                <a:gd name="connsiteY82" fmla="*/ 1935273 h 2634055"/>
                <a:gd name="connsiteX83" fmla="*/ 6275252 w 6832857"/>
                <a:gd name="connsiteY83" fmla="*/ 1341273 h 2634055"/>
                <a:gd name="connsiteX84" fmla="*/ 5429252 w 6832857"/>
                <a:gd name="connsiteY84" fmla="*/ 1341273 h 2634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6832857" h="2634055">
                  <a:moveTo>
                    <a:pt x="0" y="0"/>
                  </a:moveTo>
                  <a:lnTo>
                    <a:pt x="1582184" y="0"/>
                  </a:lnTo>
                  <a:lnTo>
                    <a:pt x="1545439" y="73491"/>
                  </a:lnTo>
                  <a:lnTo>
                    <a:pt x="1842439" y="667491"/>
                  </a:lnTo>
                  <a:lnTo>
                    <a:pt x="2688439" y="667491"/>
                  </a:lnTo>
                  <a:lnTo>
                    <a:pt x="2985439" y="73491"/>
                  </a:lnTo>
                  <a:lnTo>
                    <a:pt x="2948693" y="0"/>
                  </a:lnTo>
                  <a:lnTo>
                    <a:pt x="3980837" y="0"/>
                  </a:lnTo>
                  <a:lnTo>
                    <a:pt x="3954262" y="53150"/>
                  </a:lnTo>
                  <a:lnTo>
                    <a:pt x="4251262" y="647150"/>
                  </a:lnTo>
                  <a:lnTo>
                    <a:pt x="5097262" y="647150"/>
                  </a:lnTo>
                  <a:lnTo>
                    <a:pt x="5394262" y="53150"/>
                  </a:lnTo>
                  <a:lnTo>
                    <a:pt x="5367687" y="0"/>
                  </a:lnTo>
                  <a:lnTo>
                    <a:pt x="6832857" y="0"/>
                  </a:lnTo>
                  <a:lnTo>
                    <a:pt x="6832857" y="2634055"/>
                  </a:lnTo>
                  <a:lnTo>
                    <a:pt x="5356145" y="2634055"/>
                  </a:lnTo>
                  <a:lnTo>
                    <a:pt x="5389148" y="2568048"/>
                  </a:lnTo>
                  <a:lnTo>
                    <a:pt x="5092148" y="1974048"/>
                  </a:lnTo>
                  <a:lnTo>
                    <a:pt x="4246148" y="1974048"/>
                  </a:lnTo>
                  <a:lnTo>
                    <a:pt x="3949148" y="2568048"/>
                  </a:lnTo>
                  <a:lnTo>
                    <a:pt x="3982152" y="2634055"/>
                  </a:lnTo>
                  <a:lnTo>
                    <a:pt x="2957492" y="2634055"/>
                  </a:lnTo>
                  <a:lnTo>
                    <a:pt x="2980325" y="2588389"/>
                  </a:lnTo>
                  <a:lnTo>
                    <a:pt x="2683325" y="1994389"/>
                  </a:lnTo>
                  <a:lnTo>
                    <a:pt x="1837325" y="1994389"/>
                  </a:lnTo>
                  <a:lnTo>
                    <a:pt x="1540325" y="2588389"/>
                  </a:lnTo>
                  <a:lnTo>
                    <a:pt x="1563158" y="2634055"/>
                  </a:lnTo>
                  <a:lnTo>
                    <a:pt x="0" y="2634055"/>
                  </a:lnTo>
                  <a:lnTo>
                    <a:pt x="0" y="0"/>
                  </a:lnTo>
                  <a:close/>
                  <a:moveTo>
                    <a:pt x="645698" y="97435"/>
                  </a:moveTo>
                  <a:lnTo>
                    <a:pt x="348698" y="691435"/>
                  </a:lnTo>
                  <a:lnTo>
                    <a:pt x="645698" y="1285435"/>
                  </a:lnTo>
                  <a:lnTo>
                    <a:pt x="1491698" y="1285435"/>
                  </a:lnTo>
                  <a:lnTo>
                    <a:pt x="1788698" y="691435"/>
                  </a:lnTo>
                  <a:lnTo>
                    <a:pt x="1491698" y="97435"/>
                  </a:lnTo>
                  <a:lnTo>
                    <a:pt x="645698" y="97435"/>
                  </a:lnTo>
                  <a:close/>
                  <a:moveTo>
                    <a:pt x="1845848" y="729753"/>
                  </a:moveTo>
                  <a:lnTo>
                    <a:pt x="1548848" y="1323753"/>
                  </a:lnTo>
                  <a:lnTo>
                    <a:pt x="1845848" y="1917753"/>
                  </a:lnTo>
                  <a:lnTo>
                    <a:pt x="2691848" y="1917753"/>
                  </a:lnTo>
                  <a:lnTo>
                    <a:pt x="2988848" y="1323753"/>
                  </a:lnTo>
                  <a:lnTo>
                    <a:pt x="2691848" y="729753"/>
                  </a:lnTo>
                  <a:lnTo>
                    <a:pt x="1845848" y="729753"/>
                  </a:lnTo>
                  <a:close/>
                  <a:moveTo>
                    <a:pt x="3045998" y="1362071"/>
                  </a:moveTo>
                  <a:lnTo>
                    <a:pt x="2748998" y="1956071"/>
                  </a:lnTo>
                  <a:lnTo>
                    <a:pt x="3045998" y="2550071"/>
                  </a:lnTo>
                  <a:lnTo>
                    <a:pt x="3891998" y="2550071"/>
                  </a:lnTo>
                  <a:lnTo>
                    <a:pt x="4188998" y="1956071"/>
                  </a:lnTo>
                  <a:lnTo>
                    <a:pt x="3891998" y="1362071"/>
                  </a:lnTo>
                  <a:lnTo>
                    <a:pt x="3045998" y="1362071"/>
                  </a:lnTo>
                  <a:close/>
                  <a:moveTo>
                    <a:pt x="645698" y="1362071"/>
                  </a:moveTo>
                  <a:lnTo>
                    <a:pt x="348698" y="1956071"/>
                  </a:lnTo>
                  <a:lnTo>
                    <a:pt x="645698" y="2550071"/>
                  </a:lnTo>
                  <a:lnTo>
                    <a:pt x="1491698" y="2550071"/>
                  </a:lnTo>
                  <a:lnTo>
                    <a:pt x="1788698" y="1956071"/>
                  </a:lnTo>
                  <a:lnTo>
                    <a:pt x="1491698" y="1362071"/>
                  </a:lnTo>
                  <a:lnTo>
                    <a:pt x="645698" y="1362071"/>
                  </a:lnTo>
                  <a:close/>
                  <a:moveTo>
                    <a:pt x="5429252" y="76637"/>
                  </a:moveTo>
                  <a:lnTo>
                    <a:pt x="5132252" y="670637"/>
                  </a:lnTo>
                  <a:lnTo>
                    <a:pt x="5429252" y="1264637"/>
                  </a:lnTo>
                  <a:lnTo>
                    <a:pt x="6275252" y="1264637"/>
                  </a:lnTo>
                  <a:lnTo>
                    <a:pt x="6572252" y="670637"/>
                  </a:lnTo>
                  <a:lnTo>
                    <a:pt x="6275252" y="76637"/>
                  </a:lnTo>
                  <a:lnTo>
                    <a:pt x="5429252" y="76637"/>
                  </a:lnTo>
                  <a:close/>
                  <a:moveTo>
                    <a:pt x="3045998" y="97435"/>
                  </a:moveTo>
                  <a:lnTo>
                    <a:pt x="2748998" y="691435"/>
                  </a:lnTo>
                  <a:lnTo>
                    <a:pt x="3045998" y="1285435"/>
                  </a:lnTo>
                  <a:lnTo>
                    <a:pt x="3891998" y="1285435"/>
                  </a:lnTo>
                  <a:lnTo>
                    <a:pt x="4188998" y="691435"/>
                  </a:lnTo>
                  <a:lnTo>
                    <a:pt x="3891998" y="97435"/>
                  </a:lnTo>
                  <a:lnTo>
                    <a:pt x="3045998" y="97435"/>
                  </a:lnTo>
                  <a:close/>
                  <a:moveTo>
                    <a:pt x="4229102" y="708955"/>
                  </a:moveTo>
                  <a:lnTo>
                    <a:pt x="3932102" y="1302955"/>
                  </a:lnTo>
                  <a:lnTo>
                    <a:pt x="4229102" y="1896955"/>
                  </a:lnTo>
                  <a:lnTo>
                    <a:pt x="5075102" y="1896955"/>
                  </a:lnTo>
                  <a:lnTo>
                    <a:pt x="5372102" y="1302955"/>
                  </a:lnTo>
                  <a:lnTo>
                    <a:pt x="5075102" y="708955"/>
                  </a:lnTo>
                  <a:lnTo>
                    <a:pt x="4229102" y="708955"/>
                  </a:lnTo>
                  <a:close/>
                  <a:moveTo>
                    <a:pt x="5429252" y="1341273"/>
                  </a:moveTo>
                  <a:lnTo>
                    <a:pt x="5132252" y="1935273"/>
                  </a:lnTo>
                  <a:lnTo>
                    <a:pt x="5429252" y="2529273"/>
                  </a:lnTo>
                  <a:lnTo>
                    <a:pt x="6275252" y="2529273"/>
                  </a:lnTo>
                  <a:lnTo>
                    <a:pt x="6572252" y="1935273"/>
                  </a:lnTo>
                  <a:lnTo>
                    <a:pt x="6275252" y="1341273"/>
                  </a:lnTo>
                  <a:lnTo>
                    <a:pt x="5429252" y="134127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18" name="Rectángulo 17"/>
            <p:cNvSpPr/>
            <p:nvPr/>
          </p:nvSpPr>
          <p:spPr>
            <a:xfrm>
              <a:off x="155574" y="4766100"/>
              <a:ext cx="6526498" cy="30621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286" name="Rectángulo 285"/>
            <p:cNvSpPr/>
            <p:nvPr/>
          </p:nvSpPr>
          <p:spPr>
            <a:xfrm>
              <a:off x="331502" y="7523747"/>
              <a:ext cx="6526498" cy="30621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287" name="Rectangle 4"/>
          <p:cNvSpPr>
            <a:spLocks noChangeArrowheads="1" noChangeShapeType="1"/>
          </p:cNvSpPr>
          <p:nvPr/>
        </p:nvSpPr>
        <p:spPr bwMode="auto">
          <a:xfrm>
            <a:off x="410434" y="1473133"/>
            <a:ext cx="4732866" cy="10096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1" eaLnBrk="0" fontAlgn="base" hangingPunct="0"/>
            <a:r>
              <a:rPr lang="es-PE" sz="2400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Facturas Negociables</a:t>
            </a:r>
            <a:endParaRPr lang="es-PE" sz="1600" b="1" dirty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lvl="1" eaLnBrk="0" fontAlgn="base" hangingPunct="0"/>
            <a:r>
              <a:rPr lang="es-PE" sz="1400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Reporte de análisis económico</a:t>
            </a:r>
          </a:p>
          <a:p>
            <a:pPr lvl="1" eaLnBrk="0" fontAlgn="base" hangingPunct="0"/>
            <a:r>
              <a:rPr lang="es-PE" sz="14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A </a:t>
            </a:r>
            <a:r>
              <a:rPr lang="es-PE" sz="14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julio </a:t>
            </a:r>
            <a:r>
              <a:rPr lang="es-PE" sz="1400" b="1" dirty="0">
                <a:solidFill>
                  <a:schemeClr val="tx2"/>
                </a:solidFill>
                <a:latin typeface="Bookman Old Style" panose="02050604050505020204" pitchFamily="18" charset="0"/>
              </a:rPr>
              <a:t>de </a:t>
            </a:r>
            <a:r>
              <a:rPr lang="es-PE" sz="1400" b="1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2021</a:t>
            </a:r>
            <a:endParaRPr lang="es-PE" sz="1400" b="1" dirty="0">
              <a:solidFill>
                <a:schemeClr val="tx2"/>
              </a:solidFill>
              <a:latin typeface="Bookman Old Style" panose="02050604050505020204" pitchFamily="18" charset="0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5273820" y="384948"/>
            <a:ext cx="1592411" cy="1080000"/>
            <a:chOff x="5273820" y="384948"/>
            <a:chExt cx="1592411" cy="1080000"/>
          </a:xfrm>
        </p:grpSpPr>
        <p:sp>
          <p:nvSpPr>
            <p:cNvPr id="3" name="Paralelogramo 2"/>
            <p:cNvSpPr/>
            <p:nvPr/>
          </p:nvSpPr>
          <p:spPr>
            <a:xfrm>
              <a:off x="5273820" y="384948"/>
              <a:ext cx="1158285" cy="1080000"/>
            </a:xfrm>
            <a:prstGeom prst="parallelogram">
              <a:avLst>
                <a:gd name="adj" fmla="val 46333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20" name="Rectángulo 19"/>
            <p:cNvSpPr/>
            <p:nvPr/>
          </p:nvSpPr>
          <p:spPr>
            <a:xfrm>
              <a:off x="5893774" y="384948"/>
              <a:ext cx="972457" cy="1080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298" name="Paralelogramo 297"/>
          <p:cNvSpPr/>
          <p:nvPr/>
        </p:nvSpPr>
        <p:spPr>
          <a:xfrm>
            <a:off x="-19050" y="5686333"/>
            <a:ext cx="3465707" cy="2937729"/>
          </a:xfrm>
          <a:prstGeom prst="parallelogram">
            <a:avLst>
              <a:gd name="adj" fmla="val 46333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99" name="Rectángulo 298"/>
          <p:cNvSpPr/>
          <p:nvPr/>
        </p:nvSpPr>
        <p:spPr>
          <a:xfrm>
            <a:off x="1" y="5686333"/>
            <a:ext cx="1543049" cy="293772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55" name="CuadroTexto 354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154829" y="6547833"/>
            <a:ext cx="305573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Número de facturas negociables</a:t>
            </a:r>
            <a:endParaRPr lang="es-PE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PE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488,631 </a:t>
            </a:r>
            <a:r>
              <a:rPr lang="es-P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facturas</a:t>
            </a:r>
          </a:p>
        </p:txBody>
      </p:sp>
      <p:sp>
        <p:nvSpPr>
          <p:cNvPr id="358" name="CuadroTexto 357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154829" y="7167731"/>
            <a:ext cx="305573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2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Monto de facturas negociables</a:t>
            </a:r>
          </a:p>
          <a:p>
            <a:r>
              <a:rPr lang="es-PE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11,446 </a:t>
            </a:r>
            <a:r>
              <a:rPr lang="es-P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millones de soles</a:t>
            </a:r>
          </a:p>
        </p:txBody>
      </p:sp>
      <p:grpSp>
        <p:nvGrpSpPr>
          <p:cNvPr id="1038" name="Grupo 1037"/>
          <p:cNvGrpSpPr/>
          <p:nvPr/>
        </p:nvGrpSpPr>
        <p:grpSpPr>
          <a:xfrm>
            <a:off x="1" y="6102477"/>
            <a:ext cx="3429549" cy="276999"/>
            <a:chOff x="1" y="6102477"/>
            <a:chExt cx="3429549" cy="276999"/>
          </a:xfrm>
        </p:grpSpPr>
        <p:sp>
          <p:nvSpPr>
            <p:cNvPr id="362" name="CuadroTexto 361">
              <a:extLst>
                <a:ext uri="{FF2B5EF4-FFF2-40B4-BE49-F238E27FC236}">
                  <a16:creationId xmlns:a16="http://schemas.microsoft.com/office/drawing/2014/main" id="{9487FFF0-6750-4F1C-8CD6-E6CF74B42E53}"/>
                </a:ext>
              </a:extLst>
            </p:cNvPr>
            <p:cNvSpPr txBox="1"/>
            <p:nvPr/>
          </p:nvSpPr>
          <p:spPr>
            <a:xfrm>
              <a:off x="1" y="6102477"/>
              <a:ext cx="3124199" cy="27699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s-PE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INFORMACIÓN A </a:t>
              </a:r>
              <a:r>
                <a:rPr lang="es-PE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JULIO </a:t>
              </a:r>
              <a:r>
                <a:rPr lang="es-PE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DE </a:t>
              </a:r>
              <a:r>
                <a:rPr lang="es-PE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2021</a:t>
              </a:r>
              <a:endParaRPr lang="es-PE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3" name="Paralelogramo 362"/>
            <p:cNvSpPr/>
            <p:nvPr/>
          </p:nvSpPr>
          <p:spPr>
            <a:xfrm>
              <a:off x="2889550" y="6102477"/>
              <a:ext cx="540000" cy="270000"/>
            </a:xfrm>
            <a:prstGeom prst="parallelogram">
              <a:avLst>
                <a:gd name="adj" fmla="val 46333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1600"/>
            </a:p>
          </p:txBody>
        </p:sp>
      </p:grpSp>
      <p:sp>
        <p:nvSpPr>
          <p:cNvPr id="368" name="CuadroTexto 367"/>
          <p:cNvSpPr txBox="1"/>
          <p:nvPr/>
        </p:nvSpPr>
        <p:spPr>
          <a:xfrm>
            <a:off x="0" y="916362"/>
            <a:ext cx="63802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s-PE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OFICINA GENERAL DE EVALUACIÓN DE IMPACTO Y ESTUDIOS ECONÓMICOS</a:t>
            </a:r>
          </a:p>
          <a:p>
            <a:pPr lvl="1"/>
            <a:r>
              <a:rPr lang="es-PE" sz="1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Oficina de Estudios Económicos</a:t>
            </a:r>
            <a:endParaRPr lang="es-PE" sz="1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8" name="CuadroTexto 377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4180781" y="5754444"/>
            <a:ext cx="1915400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200" b="1" dirty="0">
                <a:latin typeface="Arial" panose="020B0604020202020204" pitchFamily="34" charset="0"/>
                <a:cs typeface="Arial" panose="020B0604020202020204" pitchFamily="34" charset="0"/>
              </a:rPr>
              <a:t>PANORAMA GENERAL</a:t>
            </a:r>
          </a:p>
          <a:p>
            <a:r>
              <a:rPr lang="es-PE" sz="9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(Número y monto negociado)</a:t>
            </a:r>
          </a:p>
        </p:txBody>
      </p:sp>
      <p:sp>
        <p:nvSpPr>
          <p:cNvPr id="379" name="CuadroTexto 378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3841280" y="6325215"/>
            <a:ext cx="2778044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200" b="1" dirty="0">
                <a:latin typeface="Arial" panose="020B0604020202020204" pitchFamily="34" charset="0"/>
                <a:cs typeface="Arial" panose="020B0604020202020204" pitchFamily="34" charset="0"/>
              </a:rPr>
              <a:t>PARTICIPACIÓN DE MERCADO</a:t>
            </a:r>
          </a:p>
          <a:p>
            <a:r>
              <a:rPr lang="es-PE" sz="9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(En el financiamiento directo, indirecto y PBI)</a:t>
            </a:r>
          </a:p>
        </p:txBody>
      </p:sp>
      <p:sp>
        <p:nvSpPr>
          <p:cNvPr id="380" name="CuadroTexto 379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3614209" y="6897088"/>
            <a:ext cx="3631033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200" b="1" dirty="0">
                <a:latin typeface="Arial" panose="020B0604020202020204" pitchFamily="34" charset="0"/>
                <a:cs typeface="Arial" panose="020B0604020202020204" pitchFamily="34" charset="0"/>
              </a:rPr>
              <a:t>INFORMACIÓN SECTORIAL</a:t>
            </a:r>
          </a:p>
          <a:p>
            <a:r>
              <a:rPr lang="es-PE" sz="9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(Evolución y principales sectores)</a:t>
            </a:r>
          </a:p>
        </p:txBody>
      </p:sp>
      <p:sp>
        <p:nvSpPr>
          <p:cNvPr id="381" name="CuadroTexto 380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3377046" y="7449503"/>
            <a:ext cx="2516728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200" b="1" dirty="0">
                <a:latin typeface="Arial" panose="020B0604020202020204" pitchFamily="34" charset="0"/>
                <a:cs typeface="Arial" panose="020B0604020202020204" pitchFamily="34" charset="0"/>
              </a:rPr>
              <a:t>INFORMACIÓN POR TAMAÑO</a:t>
            </a:r>
          </a:p>
          <a:p>
            <a:r>
              <a:rPr lang="es-PE" sz="9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(Participación de la MYPE)</a:t>
            </a:r>
          </a:p>
        </p:txBody>
      </p:sp>
      <p:sp>
        <p:nvSpPr>
          <p:cNvPr id="382" name="Rectángulo 381"/>
          <p:cNvSpPr/>
          <p:nvPr/>
        </p:nvSpPr>
        <p:spPr>
          <a:xfrm>
            <a:off x="3417391" y="8773884"/>
            <a:ext cx="3438000" cy="9628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83" name="Rectángulo 382"/>
          <p:cNvSpPr/>
          <p:nvPr/>
        </p:nvSpPr>
        <p:spPr>
          <a:xfrm>
            <a:off x="-8607" y="8773884"/>
            <a:ext cx="3438000" cy="96289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grpSp>
        <p:nvGrpSpPr>
          <p:cNvPr id="34" name="Grupo 33"/>
          <p:cNvGrpSpPr/>
          <p:nvPr/>
        </p:nvGrpSpPr>
        <p:grpSpPr>
          <a:xfrm>
            <a:off x="3670431" y="5709948"/>
            <a:ext cx="504000" cy="504000"/>
            <a:chOff x="3720665" y="999722"/>
            <a:chExt cx="504000" cy="504000"/>
          </a:xfrm>
        </p:grpSpPr>
        <p:sp>
          <p:nvSpPr>
            <p:cNvPr id="35" name="Lágrima 34"/>
            <p:cNvSpPr/>
            <p:nvPr/>
          </p:nvSpPr>
          <p:spPr>
            <a:xfrm rot="13264738">
              <a:off x="3720665" y="999722"/>
              <a:ext cx="504000" cy="504000"/>
            </a:xfrm>
            <a:prstGeom prst="teardrop">
              <a:avLst>
                <a:gd name="adj" fmla="val 1138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36" name="Elipse 35"/>
            <p:cNvSpPr/>
            <p:nvPr/>
          </p:nvSpPr>
          <p:spPr>
            <a:xfrm>
              <a:off x="3785045" y="1072863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4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8" name="Grupo 37"/>
          <p:cNvGrpSpPr/>
          <p:nvPr/>
        </p:nvGrpSpPr>
        <p:grpSpPr>
          <a:xfrm>
            <a:off x="3335151" y="6273387"/>
            <a:ext cx="504000" cy="504000"/>
            <a:chOff x="3720665" y="999722"/>
            <a:chExt cx="504000" cy="504000"/>
          </a:xfrm>
        </p:grpSpPr>
        <p:sp>
          <p:nvSpPr>
            <p:cNvPr id="39" name="Lágrima 38"/>
            <p:cNvSpPr/>
            <p:nvPr/>
          </p:nvSpPr>
          <p:spPr>
            <a:xfrm rot="13264738">
              <a:off x="3720665" y="999722"/>
              <a:ext cx="504000" cy="504000"/>
            </a:xfrm>
            <a:prstGeom prst="teardrop">
              <a:avLst>
                <a:gd name="adj" fmla="val 1138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40" name="Elipse 39"/>
            <p:cNvSpPr/>
            <p:nvPr/>
          </p:nvSpPr>
          <p:spPr>
            <a:xfrm>
              <a:off x="3785045" y="1072863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4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1" name="Grupo 40"/>
          <p:cNvGrpSpPr/>
          <p:nvPr/>
        </p:nvGrpSpPr>
        <p:grpSpPr>
          <a:xfrm>
            <a:off x="3106551" y="6843125"/>
            <a:ext cx="504000" cy="504000"/>
            <a:chOff x="3720665" y="999722"/>
            <a:chExt cx="504000" cy="504000"/>
          </a:xfrm>
        </p:grpSpPr>
        <p:sp>
          <p:nvSpPr>
            <p:cNvPr id="42" name="Lágrima 41"/>
            <p:cNvSpPr/>
            <p:nvPr/>
          </p:nvSpPr>
          <p:spPr>
            <a:xfrm rot="13264738">
              <a:off x="3720665" y="999722"/>
              <a:ext cx="504000" cy="504000"/>
            </a:xfrm>
            <a:prstGeom prst="teardrop">
              <a:avLst>
                <a:gd name="adj" fmla="val 1138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43" name="Elipse 42"/>
            <p:cNvSpPr/>
            <p:nvPr/>
          </p:nvSpPr>
          <p:spPr>
            <a:xfrm>
              <a:off x="3785045" y="1072863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4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4" name="Grupo 43"/>
          <p:cNvGrpSpPr/>
          <p:nvPr/>
        </p:nvGrpSpPr>
        <p:grpSpPr>
          <a:xfrm>
            <a:off x="2870331" y="7405252"/>
            <a:ext cx="504000" cy="504000"/>
            <a:chOff x="3720665" y="999722"/>
            <a:chExt cx="504000" cy="504000"/>
          </a:xfrm>
        </p:grpSpPr>
        <p:sp>
          <p:nvSpPr>
            <p:cNvPr id="45" name="Lágrima 44"/>
            <p:cNvSpPr/>
            <p:nvPr/>
          </p:nvSpPr>
          <p:spPr>
            <a:xfrm rot="13264738">
              <a:off x="3720665" y="999722"/>
              <a:ext cx="504000" cy="504000"/>
            </a:xfrm>
            <a:prstGeom prst="teardrop">
              <a:avLst>
                <a:gd name="adj" fmla="val 1138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46" name="Elipse 45"/>
            <p:cNvSpPr/>
            <p:nvPr/>
          </p:nvSpPr>
          <p:spPr>
            <a:xfrm>
              <a:off x="3785045" y="1072863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4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sp>
        <p:nvSpPr>
          <p:cNvPr id="47" name="CuadroTexto 46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3082588" y="8030401"/>
            <a:ext cx="2516728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PE" sz="1200" b="1" dirty="0">
                <a:latin typeface="Arial" panose="020B0604020202020204" pitchFamily="34" charset="0"/>
                <a:cs typeface="Arial" panose="020B0604020202020204" pitchFamily="34" charset="0"/>
              </a:rPr>
              <a:t>INFORMACIÓN REGIONAL</a:t>
            </a:r>
          </a:p>
          <a:p>
            <a:r>
              <a:rPr lang="es-PE" sz="9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(Evolución y principales regiones)</a:t>
            </a:r>
          </a:p>
        </p:txBody>
      </p:sp>
      <p:grpSp>
        <p:nvGrpSpPr>
          <p:cNvPr id="48" name="Grupo 47"/>
          <p:cNvGrpSpPr/>
          <p:nvPr/>
        </p:nvGrpSpPr>
        <p:grpSpPr>
          <a:xfrm>
            <a:off x="2575873" y="7986150"/>
            <a:ext cx="504000" cy="504000"/>
            <a:chOff x="3720665" y="999722"/>
            <a:chExt cx="504000" cy="504000"/>
          </a:xfrm>
        </p:grpSpPr>
        <p:sp>
          <p:nvSpPr>
            <p:cNvPr id="49" name="Lágrima 48"/>
            <p:cNvSpPr/>
            <p:nvPr/>
          </p:nvSpPr>
          <p:spPr>
            <a:xfrm rot="13264738">
              <a:off x="3720665" y="999722"/>
              <a:ext cx="504000" cy="504000"/>
            </a:xfrm>
            <a:prstGeom prst="teardrop">
              <a:avLst>
                <a:gd name="adj" fmla="val 1138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sp>
          <p:nvSpPr>
            <p:cNvPr id="50" name="Elipse 49"/>
            <p:cNvSpPr/>
            <p:nvPr/>
          </p:nvSpPr>
          <p:spPr>
            <a:xfrm>
              <a:off x="3785045" y="1072863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14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1822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ector recto 22"/>
          <p:cNvCxnSpPr/>
          <p:nvPr/>
        </p:nvCxnSpPr>
        <p:spPr>
          <a:xfrm>
            <a:off x="-7517" y="9723971"/>
            <a:ext cx="6822867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utoShape 2" descr="Mapa con los giros en los ocÃ©anos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pic>
        <p:nvPicPr>
          <p:cNvPr id="22" name="Imagen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435" y="1217233"/>
            <a:ext cx="381606" cy="381606"/>
          </a:xfrm>
          <a:prstGeom prst="rect">
            <a:avLst/>
          </a:prstGeom>
        </p:spPr>
      </p:pic>
      <p:sp>
        <p:nvSpPr>
          <p:cNvPr id="26" name="CuadroTexto 25"/>
          <p:cNvSpPr txBox="1"/>
          <p:nvPr/>
        </p:nvSpPr>
        <p:spPr>
          <a:xfrm>
            <a:off x="2942929" y="1790543"/>
            <a:ext cx="3554841" cy="100796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El número de facturas negociables registradas en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julio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2021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fue de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78,453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siendo superior en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52.3%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respecto a  lo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registrado en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similar periodo del 2020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(51,499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Con este resultado, se registró un total de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488,631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facturas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negociables acumuladas entre enero 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julio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2021,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cifra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72.4%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mayor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que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lo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registrado en el mismo periodo del año anterior.</a:t>
            </a:r>
          </a:p>
        </p:txBody>
      </p:sp>
      <p:cxnSp>
        <p:nvCxnSpPr>
          <p:cNvPr id="4" name="Conector recto 3"/>
          <p:cNvCxnSpPr/>
          <p:nvPr/>
        </p:nvCxnSpPr>
        <p:spPr>
          <a:xfrm>
            <a:off x="2954470" y="1617188"/>
            <a:ext cx="0" cy="1044000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upo 4"/>
          <p:cNvGrpSpPr/>
          <p:nvPr/>
        </p:nvGrpSpPr>
        <p:grpSpPr>
          <a:xfrm>
            <a:off x="755465" y="1220056"/>
            <a:ext cx="1899669" cy="497082"/>
            <a:chOff x="2535171" y="2508818"/>
            <a:chExt cx="1899669" cy="497082"/>
          </a:xfrm>
        </p:grpSpPr>
        <p:sp>
          <p:nvSpPr>
            <p:cNvPr id="39" name="Recortar rectángulo de esquina diagonal 38"/>
            <p:cNvSpPr/>
            <p:nvPr/>
          </p:nvSpPr>
          <p:spPr>
            <a:xfrm>
              <a:off x="2612892" y="2558060"/>
              <a:ext cx="1821948" cy="447840"/>
            </a:xfrm>
            <a:prstGeom prst="snip2Diag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9487FFF0-6750-4F1C-8CD6-E6CF74B42E53}"/>
                </a:ext>
              </a:extLst>
            </p:cNvPr>
            <p:cNvSpPr txBox="1"/>
            <p:nvPr/>
          </p:nvSpPr>
          <p:spPr>
            <a:xfrm>
              <a:off x="2628900" y="2578807"/>
              <a:ext cx="18059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Gráfico 1</a:t>
              </a:r>
            </a:p>
            <a:p>
              <a:r>
                <a:rPr lang="es-PE" sz="9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N° de facturas negociables</a:t>
              </a:r>
            </a:p>
          </p:txBody>
        </p:sp>
        <p:sp>
          <p:nvSpPr>
            <p:cNvPr id="38" name="Lágrima 37"/>
            <p:cNvSpPr/>
            <p:nvPr/>
          </p:nvSpPr>
          <p:spPr>
            <a:xfrm>
              <a:off x="2535171" y="2508818"/>
              <a:ext cx="187457" cy="181190"/>
            </a:xfrm>
            <a:prstGeom prst="teardrop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dirty="0"/>
            </a:p>
          </p:txBody>
        </p:sp>
      </p:grpSp>
      <p:pic>
        <p:nvPicPr>
          <p:cNvPr id="33" name="Imagen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148" y="3176724"/>
            <a:ext cx="436522" cy="244453"/>
          </a:xfrm>
          <a:prstGeom prst="rect">
            <a:avLst/>
          </a:prstGeom>
        </p:spPr>
      </p:pic>
      <p:sp>
        <p:nvSpPr>
          <p:cNvPr id="35" name="CuadroTexto 34"/>
          <p:cNvSpPr txBox="1"/>
          <p:nvPr/>
        </p:nvSpPr>
        <p:spPr>
          <a:xfrm>
            <a:off x="2942929" y="3645831"/>
            <a:ext cx="3554841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El monto de facturas negociables registradas en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julio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2021 fue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1,995 millones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de soles,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resultado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102.9%</a:t>
            </a:r>
            <a:r>
              <a:rPr lang="es-PE" sz="85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superior respecto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lo registrado en el similar periodo del año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anterior. 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Con este resultado, se registró un monto total de facturas negociables de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11,446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millones de soles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entre enero 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julio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2021,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monto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superior en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75.2%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con respecto a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lo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registrado en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similar mes del año anterior. </a:t>
            </a:r>
          </a:p>
        </p:txBody>
      </p:sp>
      <p:cxnSp>
        <p:nvCxnSpPr>
          <p:cNvPr id="36" name="Conector recto 35"/>
          <p:cNvCxnSpPr/>
          <p:nvPr/>
        </p:nvCxnSpPr>
        <p:spPr>
          <a:xfrm>
            <a:off x="2954470" y="3670932"/>
            <a:ext cx="0" cy="1044000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Grupo 63"/>
          <p:cNvGrpSpPr/>
          <p:nvPr/>
        </p:nvGrpSpPr>
        <p:grpSpPr>
          <a:xfrm>
            <a:off x="755465" y="3043978"/>
            <a:ext cx="1899669" cy="589242"/>
            <a:chOff x="2535171" y="2508818"/>
            <a:chExt cx="1899669" cy="589242"/>
          </a:xfrm>
        </p:grpSpPr>
        <p:sp>
          <p:nvSpPr>
            <p:cNvPr id="65" name="Recortar rectángulo de esquina diagonal 64"/>
            <p:cNvSpPr/>
            <p:nvPr/>
          </p:nvSpPr>
          <p:spPr>
            <a:xfrm>
              <a:off x="2612892" y="2558060"/>
              <a:ext cx="1821948" cy="540000"/>
            </a:xfrm>
            <a:prstGeom prst="snip2Diag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CuadroTexto 65">
              <a:extLst>
                <a:ext uri="{FF2B5EF4-FFF2-40B4-BE49-F238E27FC236}">
                  <a16:creationId xmlns:a16="http://schemas.microsoft.com/office/drawing/2014/main" id="{9487FFF0-6750-4F1C-8CD6-E6CF74B42E53}"/>
                </a:ext>
              </a:extLst>
            </p:cNvPr>
            <p:cNvSpPr txBox="1"/>
            <p:nvPr/>
          </p:nvSpPr>
          <p:spPr>
            <a:xfrm>
              <a:off x="2628900" y="2578807"/>
              <a:ext cx="180594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Gráfico 2</a:t>
              </a:r>
            </a:p>
            <a:p>
              <a:r>
                <a:rPr lang="es-PE" sz="9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Monto negociado</a:t>
              </a:r>
            </a:p>
            <a:p>
              <a:r>
                <a:rPr lang="es-PE" sz="9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(Millones de soles)</a:t>
              </a:r>
            </a:p>
          </p:txBody>
        </p:sp>
        <p:sp>
          <p:nvSpPr>
            <p:cNvPr id="67" name="Lágrima 66"/>
            <p:cNvSpPr/>
            <p:nvPr/>
          </p:nvSpPr>
          <p:spPr>
            <a:xfrm>
              <a:off x="2535171" y="2508818"/>
              <a:ext cx="187457" cy="181190"/>
            </a:xfrm>
            <a:prstGeom prst="teardrop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dirty="0"/>
            </a:p>
          </p:txBody>
        </p:sp>
      </p:grpSp>
      <p:sp>
        <p:nvSpPr>
          <p:cNvPr id="105" name="CuadroTexto 76"/>
          <p:cNvSpPr txBox="1"/>
          <p:nvPr/>
        </p:nvSpPr>
        <p:spPr>
          <a:xfrm>
            <a:off x="3092389" y="1198952"/>
            <a:ext cx="3796091" cy="46935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14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488,631 </a:t>
            </a:r>
            <a:r>
              <a:rPr lang="es-PE" sz="10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facturas negociables entre enero y </a:t>
            </a:r>
            <a:r>
              <a:rPr lang="es-PE" sz="105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julio</a:t>
            </a:r>
            <a:endParaRPr lang="es-PE" sz="105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PE" sz="10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78,453 </a:t>
            </a:r>
            <a:r>
              <a:rPr lang="es-PE" sz="105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durante </a:t>
            </a:r>
            <a:r>
              <a:rPr lang="es-PE" sz="10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julio </a:t>
            </a:r>
            <a:r>
              <a:rPr lang="es-PE" sz="105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10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es-PE" sz="1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CuadroTexto 111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-7517" y="5439302"/>
            <a:ext cx="6865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Gráfico 3</a:t>
            </a:r>
          </a:p>
          <a:p>
            <a:pPr algn="ctr"/>
            <a:r>
              <a:rPr lang="es-PE" sz="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N° de proveedores según sector</a:t>
            </a:r>
          </a:p>
        </p:txBody>
      </p:sp>
      <p:sp>
        <p:nvSpPr>
          <p:cNvPr id="54" name="Rectángulo 32">
            <a:extLst>
              <a:ext uri="{FF2B5EF4-FFF2-40B4-BE49-F238E27FC236}">
                <a16:creationId xmlns:a16="http://schemas.microsoft.com/office/drawing/2014/main" id="{2AF67D75-D27E-47B6-90A2-A97782B01AB7}"/>
              </a:ext>
            </a:extLst>
          </p:cNvPr>
          <p:cNvSpPr/>
          <p:nvPr/>
        </p:nvSpPr>
        <p:spPr>
          <a:xfrm>
            <a:off x="674352" y="4775299"/>
            <a:ext cx="31314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700" dirty="0">
                <a:latin typeface="Arial" panose="020B0604020202020204" pitchFamily="34" charset="0"/>
                <a:cs typeface="Arial" panose="020B0604020202020204" pitchFamily="34" charset="0"/>
              </a:rPr>
              <a:t>Fuente: PRODUCE, CAVALI</a:t>
            </a:r>
          </a:p>
          <a:p>
            <a:r>
              <a:rPr lang="es-PE" sz="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Elaboración: PRODUCE – Oficina de Estudios Económicos (OEE)</a:t>
            </a:r>
          </a:p>
        </p:txBody>
      </p:sp>
      <p:grpSp>
        <p:nvGrpSpPr>
          <p:cNvPr id="12" name="Grupo 11"/>
          <p:cNvGrpSpPr/>
          <p:nvPr/>
        </p:nvGrpSpPr>
        <p:grpSpPr>
          <a:xfrm>
            <a:off x="1623011" y="5954702"/>
            <a:ext cx="3801516" cy="2303075"/>
            <a:chOff x="1413461" y="6137964"/>
            <a:chExt cx="3801516" cy="2303075"/>
          </a:xfrm>
        </p:grpSpPr>
        <p:sp>
          <p:nvSpPr>
            <p:cNvPr id="68" name="Rectángulo redondeado 67"/>
            <p:cNvSpPr/>
            <p:nvPr/>
          </p:nvSpPr>
          <p:spPr>
            <a:xfrm>
              <a:off x="4314977" y="7907482"/>
              <a:ext cx="900000" cy="288000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950" dirty="0">
                  <a:latin typeface="Arial" panose="020B0604020202020204" pitchFamily="34" charset="0"/>
                  <a:cs typeface="Arial" panose="020B0604020202020204" pitchFamily="34" charset="0"/>
                </a:rPr>
                <a:t>Adquirientes</a:t>
              </a:r>
            </a:p>
          </p:txBody>
        </p:sp>
        <p:sp>
          <p:nvSpPr>
            <p:cNvPr id="69" name="Rectángulo redondeado 68"/>
            <p:cNvSpPr/>
            <p:nvPr/>
          </p:nvSpPr>
          <p:spPr>
            <a:xfrm>
              <a:off x="1521316" y="7901668"/>
              <a:ext cx="900000" cy="288000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950" dirty="0">
                  <a:latin typeface="Arial" panose="020B0604020202020204" pitchFamily="34" charset="0"/>
                  <a:cs typeface="Arial" panose="020B0604020202020204" pitchFamily="34" charset="0"/>
                </a:rPr>
                <a:t>Proveedores</a:t>
              </a:r>
            </a:p>
          </p:txBody>
        </p:sp>
        <p:sp>
          <p:nvSpPr>
            <p:cNvPr id="70" name="Rectángulo redondeado 69"/>
            <p:cNvSpPr/>
            <p:nvPr/>
          </p:nvSpPr>
          <p:spPr>
            <a:xfrm>
              <a:off x="1505309" y="6137964"/>
              <a:ext cx="900000" cy="288000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950" dirty="0">
                  <a:latin typeface="Arial" panose="020B0604020202020204" pitchFamily="34" charset="0"/>
                  <a:cs typeface="Arial" panose="020B0604020202020204" pitchFamily="34" charset="0"/>
                </a:rPr>
                <a:t>Factor</a:t>
              </a:r>
            </a:p>
          </p:txBody>
        </p:sp>
        <p:cxnSp>
          <p:nvCxnSpPr>
            <p:cNvPr id="71" name="Conector recto de flecha 70"/>
            <p:cNvCxnSpPr/>
            <p:nvPr/>
          </p:nvCxnSpPr>
          <p:spPr>
            <a:xfrm>
              <a:off x="2102593" y="6563704"/>
              <a:ext cx="0" cy="10800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Conector recto de flecha 71"/>
            <p:cNvCxnSpPr/>
            <p:nvPr/>
          </p:nvCxnSpPr>
          <p:spPr>
            <a:xfrm flipV="1">
              <a:off x="1912093" y="6556506"/>
              <a:ext cx="0" cy="10800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CuadroTexto 74"/>
            <p:cNvSpPr txBox="1"/>
            <p:nvPr/>
          </p:nvSpPr>
          <p:spPr>
            <a:xfrm rot="16200000">
              <a:off x="1013986" y="6949816"/>
              <a:ext cx="132120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700" dirty="0">
                  <a:latin typeface="Arial" panose="020B0604020202020204" pitchFamily="34" charset="0"/>
                  <a:cs typeface="Arial" panose="020B0604020202020204" pitchFamily="34" charset="0"/>
                </a:rPr>
                <a:t>Cede el derecho de cobro de facturas negociables</a:t>
              </a:r>
            </a:p>
          </p:txBody>
        </p:sp>
        <p:sp>
          <p:nvSpPr>
            <p:cNvPr id="76" name="CuadroTexto 75"/>
            <p:cNvSpPr txBox="1"/>
            <p:nvPr/>
          </p:nvSpPr>
          <p:spPr>
            <a:xfrm rot="5400000">
              <a:off x="1715056" y="7051753"/>
              <a:ext cx="132120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700" dirty="0">
                  <a:latin typeface="Arial" panose="020B0604020202020204" pitchFamily="34" charset="0"/>
                  <a:cs typeface="Arial" panose="020B0604020202020204" pitchFamily="34" charset="0"/>
                </a:rPr>
                <a:t>Adelanta el pago de las facturas negociables</a:t>
              </a:r>
            </a:p>
          </p:txBody>
        </p:sp>
        <p:cxnSp>
          <p:nvCxnSpPr>
            <p:cNvPr id="77" name="Conector angular 76"/>
            <p:cNvCxnSpPr>
              <a:stCxn id="69" idx="0"/>
              <a:endCxn id="68" idx="0"/>
            </p:cNvCxnSpPr>
            <p:nvPr/>
          </p:nvCxnSpPr>
          <p:spPr>
            <a:xfrm rot="16200000" flipH="1">
              <a:off x="3365239" y="6507745"/>
              <a:ext cx="5814" cy="2793661"/>
            </a:xfrm>
            <a:prstGeom prst="bentConnector3">
              <a:avLst>
                <a:gd name="adj1" fmla="val -251204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ector angular 79"/>
            <p:cNvCxnSpPr>
              <a:stCxn id="68" idx="2"/>
              <a:endCxn id="69" idx="2"/>
            </p:cNvCxnSpPr>
            <p:nvPr/>
          </p:nvCxnSpPr>
          <p:spPr>
            <a:xfrm rot="5400000" flipH="1">
              <a:off x="3365240" y="6795745"/>
              <a:ext cx="5814" cy="2793661"/>
            </a:xfrm>
            <a:prstGeom prst="bentConnector3">
              <a:avLst>
                <a:gd name="adj1" fmla="val -251204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3" name="Grupo 82"/>
            <p:cNvGrpSpPr/>
            <p:nvPr/>
          </p:nvGrpSpPr>
          <p:grpSpPr>
            <a:xfrm rot="1814064">
              <a:off x="2313279" y="6832291"/>
              <a:ext cx="2196000" cy="200055"/>
              <a:chOff x="3429000" y="1210709"/>
              <a:chExt cx="2196000" cy="200055"/>
            </a:xfrm>
          </p:grpSpPr>
          <p:cxnSp>
            <p:nvCxnSpPr>
              <p:cNvPr id="96" name="Conector recto de flecha 95"/>
              <p:cNvCxnSpPr/>
              <p:nvPr/>
            </p:nvCxnSpPr>
            <p:spPr>
              <a:xfrm>
                <a:off x="3429000" y="1306249"/>
                <a:ext cx="219600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CuadroTexto 96"/>
              <p:cNvSpPr txBox="1"/>
              <p:nvPr/>
            </p:nvSpPr>
            <p:spPr>
              <a:xfrm>
                <a:off x="3849113" y="1210709"/>
                <a:ext cx="1545336" cy="200055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PE" sz="700" dirty="0">
                    <a:latin typeface="Arial" panose="020B0604020202020204" pitchFamily="34" charset="0"/>
                    <a:cs typeface="Arial" panose="020B0604020202020204" pitchFamily="34" charset="0"/>
                  </a:rPr>
                  <a:t>Cobra al cliente</a:t>
                </a:r>
              </a:p>
            </p:txBody>
          </p:sp>
        </p:grpSp>
        <p:grpSp>
          <p:nvGrpSpPr>
            <p:cNvPr id="3" name="Grupo 2"/>
            <p:cNvGrpSpPr/>
            <p:nvPr/>
          </p:nvGrpSpPr>
          <p:grpSpPr>
            <a:xfrm>
              <a:off x="2699405" y="7663458"/>
              <a:ext cx="1476000" cy="200055"/>
              <a:chOff x="2902605" y="7720608"/>
              <a:chExt cx="1476000" cy="200055"/>
            </a:xfrm>
          </p:grpSpPr>
          <p:sp>
            <p:nvSpPr>
              <p:cNvPr id="79" name="CuadroTexto 78"/>
              <p:cNvSpPr txBox="1"/>
              <p:nvPr/>
            </p:nvSpPr>
            <p:spPr>
              <a:xfrm>
                <a:off x="2902605" y="7720608"/>
                <a:ext cx="1476000" cy="200055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s-PE" sz="7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Provee de bienes o servicios</a:t>
                </a:r>
              </a:p>
            </p:txBody>
          </p:sp>
          <p:sp>
            <p:nvSpPr>
              <p:cNvPr id="84" name="Elipse 83"/>
              <p:cNvSpPr/>
              <p:nvPr/>
            </p:nvSpPr>
            <p:spPr>
              <a:xfrm>
                <a:off x="2955415" y="7766140"/>
                <a:ext cx="108000" cy="108000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PE" sz="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</p:grpSp>
        <p:sp>
          <p:nvSpPr>
            <p:cNvPr id="87" name="Elipse 86"/>
            <p:cNvSpPr/>
            <p:nvPr/>
          </p:nvSpPr>
          <p:spPr>
            <a:xfrm>
              <a:off x="1413461" y="7049704"/>
              <a:ext cx="108000" cy="108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600" b="1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89" name="Elipse 88"/>
            <p:cNvSpPr/>
            <p:nvPr/>
          </p:nvSpPr>
          <p:spPr>
            <a:xfrm>
              <a:off x="2125451" y="7049704"/>
              <a:ext cx="108000" cy="108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600" b="1" dirty="0"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92" name="Elipse 91"/>
            <p:cNvSpPr/>
            <p:nvPr/>
          </p:nvSpPr>
          <p:spPr>
            <a:xfrm>
              <a:off x="3037408" y="6706320"/>
              <a:ext cx="108000" cy="10800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PE" sz="600" b="1" dirty="0"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grpSp>
          <p:nvGrpSpPr>
            <p:cNvPr id="98" name="Grupo 97"/>
            <p:cNvGrpSpPr/>
            <p:nvPr/>
          </p:nvGrpSpPr>
          <p:grpSpPr>
            <a:xfrm>
              <a:off x="2699405" y="8240984"/>
              <a:ext cx="1476000" cy="200055"/>
              <a:chOff x="2902605" y="7720608"/>
              <a:chExt cx="1476000" cy="200055"/>
            </a:xfrm>
          </p:grpSpPr>
          <p:sp>
            <p:nvSpPr>
              <p:cNvPr id="99" name="CuadroTexto 98"/>
              <p:cNvSpPr txBox="1"/>
              <p:nvPr/>
            </p:nvSpPr>
            <p:spPr>
              <a:xfrm>
                <a:off x="2902605" y="7720608"/>
                <a:ext cx="1476000" cy="200055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s-PE" sz="7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Paga el bien o servicio</a:t>
                </a:r>
              </a:p>
            </p:txBody>
          </p:sp>
          <p:sp>
            <p:nvSpPr>
              <p:cNvPr id="101" name="Elipse 100"/>
              <p:cNvSpPr/>
              <p:nvPr/>
            </p:nvSpPr>
            <p:spPr>
              <a:xfrm>
                <a:off x="2955415" y="7766140"/>
                <a:ext cx="108000" cy="108000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PE" sz="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</p:grpSp>
      </p:grpSp>
      <p:cxnSp>
        <p:nvCxnSpPr>
          <p:cNvPr id="15" name="Conector angular 14"/>
          <p:cNvCxnSpPr>
            <a:stCxn id="69" idx="1"/>
            <a:endCxn id="117" idx="0"/>
          </p:cNvCxnSpPr>
          <p:nvPr/>
        </p:nvCxnSpPr>
        <p:spPr>
          <a:xfrm rot="10800000" flipV="1">
            <a:off x="1168160" y="7862406"/>
            <a:ext cx="562706" cy="475998"/>
          </a:xfrm>
          <a:prstGeom prst="bentConnector2">
            <a:avLst/>
          </a:prstGeom>
          <a:ln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CuadroTexto 76"/>
          <p:cNvSpPr txBox="1"/>
          <p:nvPr/>
        </p:nvSpPr>
        <p:spPr>
          <a:xfrm>
            <a:off x="3171637" y="3054830"/>
            <a:ext cx="3637595" cy="46935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14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11,446 </a:t>
            </a:r>
            <a:r>
              <a:rPr lang="es-PE" sz="105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millones de soles entre enero y </a:t>
            </a:r>
            <a:r>
              <a:rPr lang="es-PE" sz="105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julio</a:t>
            </a:r>
            <a:endParaRPr lang="es-PE" sz="105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PE" sz="10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1,995 </a:t>
            </a:r>
            <a:r>
              <a:rPr lang="es-PE" sz="105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millones durante </a:t>
            </a:r>
            <a:r>
              <a:rPr lang="es-PE" sz="10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julio </a:t>
            </a:r>
            <a:r>
              <a:rPr lang="es-PE" sz="105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105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es-PE" sz="1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0" name="Grupo 129"/>
          <p:cNvGrpSpPr/>
          <p:nvPr/>
        </p:nvGrpSpPr>
        <p:grpSpPr>
          <a:xfrm>
            <a:off x="-7517" y="885381"/>
            <a:ext cx="3099082" cy="216000"/>
            <a:chOff x="31792" y="4568384"/>
            <a:chExt cx="3099082" cy="216000"/>
          </a:xfrm>
        </p:grpSpPr>
        <p:sp>
          <p:nvSpPr>
            <p:cNvPr id="131" name="Pentágono 12">
              <a:extLst>
                <a:ext uri="{FF2B5EF4-FFF2-40B4-BE49-F238E27FC236}">
                  <a16:creationId xmlns:a16="http://schemas.microsoft.com/office/drawing/2014/main" id="{BDA4D637-9BED-42C1-A862-028E2F1D60D8}"/>
                </a:ext>
              </a:extLst>
            </p:cNvPr>
            <p:cNvSpPr/>
            <p:nvPr/>
          </p:nvSpPr>
          <p:spPr>
            <a:xfrm>
              <a:off x="34874" y="4568384"/>
              <a:ext cx="3096000" cy="216000"/>
            </a:xfrm>
            <a:prstGeom prst="homePlat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PE" sz="1200" b="1" dirty="0"/>
                <a:t>         Número de facturas y monto</a:t>
              </a:r>
            </a:p>
          </p:txBody>
        </p:sp>
        <p:sp>
          <p:nvSpPr>
            <p:cNvPr id="132" name="Rectángulo 131"/>
            <p:cNvSpPr/>
            <p:nvPr/>
          </p:nvSpPr>
          <p:spPr>
            <a:xfrm>
              <a:off x="31792" y="4568384"/>
              <a:ext cx="324000" cy="2160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grpSp>
        <p:nvGrpSpPr>
          <p:cNvPr id="133" name="Grupo 132"/>
          <p:cNvGrpSpPr/>
          <p:nvPr/>
        </p:nvGrpSpPr>
        <p:grpSpPr>
          <a:xfrm>
            <a:off x="0" y="5160962"/>
            <a:ext cx="3099082" cy="216000"/>
            <a:chOff x="31792" y="4568384"/>
            <a:chExt cx="3099082" cy="216000"/>
          </a:xfrm>
        </p:grpSpPr>
        <p:sp>
          <p:nvSpPr>
            <p:cNvPr id="134" name="Pentágono 12">
              <a:extLst>
                <a:ext uri="{FF2B5EF4-FFF2-40B4-BE49-F238E27FC236}">
                  <a16:creationId xmlns:a16="http://schemas.microsoft.com/office/drawing/2014/main" id="{BDA4D637-9BED-42C1-A862-028E2F1D60D8}"/>
                </a:ext>
              </a:extLst>
            </p:cNvPr>
            <p:cNvSpPr/>
            <p:nvPr/>
          </p:nvSpPr>
          <p:spPr>
            <a:xfrm>
              <a:off x="34874" y="4568384"/>
              <a:ext cx="3096000" cy="216000"/>
            </a:xfrm>
            <a:prstGeom prst="homePlat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PE" sz="1200" b="1" dirty="0"/>
                <a:t>         Proveedores y adquirientes</a:t>
              </a:r>
            </a:p>
          </p:txBody>
        </p:sp>
        <p:sp>
          <p:nvSpPr>
            <p:cNvPr id="135" name="Rectángulo 134"/>
            <p:cNvSpPr/>
            <p:nvPr/>
          </p:nvSpPr>
          <p:spPr>
            <a:xfrm>
              <a:off x="31792" y="4568384"/>
              <a:ext cx="324000" cy="2160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grpSp>
        <p:nvGrpSpPr>
          <p:cNvPr id="136" name="Grupo 135"/>
          <p:cNvGrpSpPr/>
          <p:nvPr/>
        </p:nvGrpSpPr>
        <p:grpSpPr>
          <a:xfrm>
            <a:off x="0" y="325603"/>
            <a:ext cx="6858001" cy="504000"/>
            <a:chOff x="0" y="325603"/>
            <a:chExt cx="6858001" cy="504000"/>
          </a:xfrm>
        </p:grpSpPr>
        <p:grpSp>
          <p:nvGrpSpPr>
            <p:cNvPr id="137" name="Grupo 136"/>
            <p:cNvGrpSpPr/>
            <p:nvPr/>
          </p:nvGrpSpPr>
          <p:grpSpPr>
            <a:xfrm>
              <a:off x="0" y="435171"/>
              <a:ext cx="6858001" cy="288000"/>
              <a:chOff x="0" y="3521802"/>
              <a:chExt cx="6858001" cy="288000"/>
            </a:xfrm>
          </p:grpSpPr>
          <p:sp>
            <p:nvSpPr>
              <p:cNvPr id="141" name="CuadroTexto 140"/>
              <p:cNvSpPr txBox="1"/>
              <p:nvPr/>
            </p:nvSpPr>
            <p:spPr>
              <a:xfrm>
                <a:off x="1" y="3629201"/>
                <a:ext cx="6858000" cy="87061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 anchor="ctr">
                <a:spAutoFit/>
              </a:bodyPr>
              <a:lstStyle/>
              <a:p>
                <a:endParaRPr lang="es-PE" sz="1000" b="1" dirty="0">
                  <a:latin typeface="+mj-lt"/>
                </a:endParaRPr>
              </a:p>
            </p:txBody>
          </p:sp>
          <p:grpSp>
            <p:nvGrpSpPr>
              <p:cNvPr id="142" name="Grupo 141"/>
              <p:cNvGrpSpPr/>
              <p:nvPr/>
            </p:nvGrpSpPr>
            <p:grpSpPr>
              <a:xfrm>
                <a:off x="0" y="3521802"/>
                <a:ext cx="3423082" cy="288000"/>
                <a:chOff x="31792" y="4568384"/>
                <a:chExt cx="3423082" cy="288000"/>
              </a:xfrm>
            </p:grpSpPr>
            <p:sp>
              <p:nvSpPr>
                <p:cNvPr id="143" name="Pentágono 12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34874" y="4568384"/>
                  <a:ext cx="3420000" cy="288000"/>
                </a:xfrm>
                <a:prstGeom prst="homePlat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2"/>
                  <a:r>
                    <a:rPr lang="es-PE" sz="1600" b="1" i="1" dirty="0"/>
                    <a:t>PANORAMA GENERAL</a:t>
                  </a:r>
                  <a:endParaRPr lang="es-PE" sz="1600" b="1" i="1" baseline="30000" dirty="0"/>
                </a:p>
              </p:txBody>
            </p:sp>
            <p:sp>
              <p:nvSpPr>
                <p:cNvPr id="144" name="Rectángulo 143"/>
                <p:cNvSpPr/>
                <p:nvPr/>
              </p:nvSpPr>
              <p:spPr>
                <a:xfrm>
                  <a:off x="31792" y="4568384"/>
                  <a:ext cx="324000" cy="288000"/>
                </a:xfrm>
                <a:prstGeom prst="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PE"/>
                </a:p>
              </p:txBody>
            </p:sp>
          </p:grpSp>
        </p:grpSp>
        <p:grpSp>
          <p:nvGrpSpPr>
            <p:cNvPr id="138" name="Grupo 137"/>
            <p:cNvGrpSpPr/>
            <p:nvPr/>
          </p:nvGrpSpPr>
          <p:grpSpPr>
            <a:xfrm>
              <a:off x="251465" y="325603"/>
              <a:ext cx="504000" cy="504000"/>
              <a:chOff x="3720665" y="999722"/>
              <a:chExt cx="504000" cy="504000"/>
            </a:xfrm>
          </p:grpSpPr>
          <p:sp>
            <p:nvSpPr>
              <p:cNvPr id="139" name="Lágrima 138"/>
              <p:cNvSpPr/>
              <p:nvPr/>
            </p:nvSpPr>
            <p:spPr>
              <a:xfrm rot="13264738">
                <a:off x="3720665" y="999722"/>
                <a:ext cx="504000" cy="504000"/>
              </a:xfrm>
              <a:prstGeom prst="teardrop">
                <a:avLst>
                  <a:gd name="adj" fmla="val 113882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140" name="Elipse 139"/>
              <p:cNvSpPr/>
              <p:nvPr/>
            </p:nvSpPr>
            <p:spPr>
              <a:xfrm>
                <a:off x="3785045" y="1072863"/>
                <a:ext cx="360000" cy="36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PE" sz="14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</p:grpSp>
      </p:grpSp>
      <p:graphicFrame>
        <p:nvGraphicFramePr>
          <p:cNvPr id="74" name="Gráfico 73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2529644"/>
              </p:ext>
            </p:extLst>
          </p:nvPr>
        </p:nvGraphicFramePr>
        <p:xfrm>
          <a:off x="55133" y="1787472"/>
          <a:ext cx="2665577" cy="1040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8" name="Gráfico 77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9356154"/>
              </p:ext>
            </p:extLst>
          </p:nvPr>
        </p:nvGraphicFramePr>
        <p:xfrm>
          <a:off x="122833" y="3655230"/>
          <a:ext cx="2653360" cy="1040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93" name="Grupo 92"/>
          <p:cNvGrpSpPr/>
          <p:nvPr/>
        </p:nvGrpSpPr>
        <p:grpSpPr>
          <a:xfrm>
            <a:off x="315845" y="8348298"/>
            <a:ext cx="1528072" cy="1230131"/>
            <a:chOff x="0" y="0"/>
            <a:chExt cx="1512834" cy="1232309"/>
          </a:xfrm>
        </p:grpSpPr>
        <p:sp>
          <p:nvSpPr>
            <p:cNvPr id="94" name="Rectángulo 93"/>
            <p:cNvSpPr/>
            <p:nvPr/>
          </p:nvSpPr>
          <p:spPr>
            <a:xfrm>
              <a:off x="152339" y="364865"/>
              <a:ext cx="1360495" cy="86744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6350">
              <a:solidFill>
                <a:schemeClr val="accent4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es-PE" sz="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Servicios	: 4,367</a:t>
              </a:r>
            </a:p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es-PE" sz="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Comercio	: 2,793</a:t>
              </a:r>
            </a:p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es-PE" sz="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Industria	: 2,205</a:t>
              </a:r>
            </a:p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es-PE" sz="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Construcción	:    </a:t>
              </a:r>
              <a:r>
                <a:rPr lang="es-PE" sz="600" u="none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939</a:t>
              </a:r>
              <a:endParaRPr lang="es-PE" sz="600"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es-PE" sz="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Agropecuario	:    147</a:t>
              </a:r>
            </a:p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es-PE" sz="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Minería	:    107</a:t>
              </a:r>
            </a:p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es-PE" sz="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Pesca	:      50</a:t>
              </a:r>
            </a:p>
          </p:txBody>
        </p:sp>
        <p:grpSp>
          <p:nvGrpSpPr>
            <p:cNvPr id="95" name="Grupo 94"/>
            <p:cNvGrpSpPr/>
            <p:nvPr/>
          </p:nvGrpSpPr>
          <p:grpSpPr>
            <a:xfrm>
              <a:off x="0" y="72177"/>
              <a:ext cx="252000" cy="252000"/>
              <a:chOff x="0" y="72177"/>
              <a:chExt cx="252000" cy="252000"/>
            </a:xfrm>
          </p:grpSpPr>
          <p:sp>
            <p:nvSpPr>
              <p:cNvPr id="102" name="Lágrima 101"/>
              <p:cNvSpPr/>
              <p:nvPr/>
            </p:nvSpPr>
            <p:spPr>
              <a:xfrm rot="13264738">
                <a:off x="0" y="72177"/>
                <a:ext cx="252000" cy="252000"/>
              </a:xfrm>
              <a:prstGeom prst="teardrop">
                <a:avLst>
                  <a:gd name="adj" fmla="val 113882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PE"/>
              </a:p>
            </p:txBody>
          </p:sp>
          <p:sp>
            <p:nvSpPr>
              <p:cNvPr id="103" name="Elipse 102"/>
              <p:cNvSpPr/>
              <p:nvPr/>
            </p:nvSpPr>
            <p:spPr>
              <a:xfrm>
                <a:off x="54000" y="126324"/>
                <a:ext cx="144000" cy="144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PE" sz="700" b="1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0" name="CuadroTexto 76"/>
            <p:cNvSpPr txBox="1"/>
            <p:nvPr/>
          </p:nvSpPr>
          <p:spPr>
            <a:xfrm>
              <a:off x="306055" y="0"/>
              <a:ext cx="1152000" cy="3640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9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10,608 empresas</a:t>
              </a:r>
            </a:p>
            <a:p>
              <a:pPr algn="ctr"/>
              <a:r>
                <a:rPr lang="es-PE" sz="900">
                  <a:latin typeface="Arial" panose="020B0604020202020204" pitchFamily="34" charset="0"/>
                  <a:cs typeface="Arial" panose="020B0604020202020204" pitchFamily="34" charset="0"/>
                </a:rPr>
                <a:t>(MYPE: 82.0%)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2359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ector recto 22"/>
          <p:cNvCxnSpPr/>
          <p:nvPr/>
        </p:nvCxnSpPr>
        <p:spPr>
          <a:xfrm>
            <a:off x="-7517" y="9723971"/>
            <a:ext cx="6822867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utoShape 2" descr="Mapa con los giros en los ocÃ©anos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sp>
        <p:nvSpPr>
          <p:cNvPr id="112" name="CuadroTexto 111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-7516" y="830450"/>
            <a:ext cx="686551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CUADRO N° 1</a:t>
            </a:r>
          </a:p>
          <a:p>
            <a:pPr algn="ctr"/>
            <a:r>
              <a:rPr lang="es-PE" sz="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FACTURAS NEGOCIABLES EN EL MERCADO DE FINANCIAMIENTO</a:t>
            </a:r>
          </a:p>
          <a:p>
            <a:pPr algn="ctr"/>
            <a:r>
              <a:rPr lang="es-PE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(Millones de soles y porcentaje)</a:t>
            </a:r>
          </a:p>
        </p:txBody>
      </p:sp>
      <p:sp>
        <p:nvSpPr>
          <p:cNvPr id="123" name="Rectángulo 32">
            <a:extLst>
              <a:ext uri="{FF2B5EF4-FFF2-40B4-BE49-F238E27FC236}">
                <a16:creationId xmlns:a16="http://schemas.microsoft.com/office/drawing/2014/main" id="{2AF67D75-D27E-47B6-90A2-A97782B01AB7}"/>
              </a:ext>
            </a:extLst>
          </p:cNvPr>
          <p:cNvSpPr/>
          <p:nvPr/>
        </p:nvSpPr>
        <p:spPr>
          <a:xfrm>
            <a:off x="503465" y="4120591"/>
            <a:ext cx="610272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(*) Para </a:t>
            </a:r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2021, </a:t>
            </a:r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el dato de factura negociable corresponde al flujo neto de </a:t>
            </a:r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agosto de 2020 </a:t>
            </a:r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julio de 2021 </a:t>
            </a:r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y del PBI Nominal de </a:t>
            </a:r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julio de 2020 a junio de 2021. </a:t>
            </a:r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Por su parte, el dato del saldo de crédito empresarial es </a:t>
            </a:r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cierre de </a:t>
            </a:r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junio </a:t>
            </a:r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y la emisión corresponde al stock al cierre de </a:t>
            </a:r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julio.</a:t>
            </a:r>
            <a:endParaRPr lang="es-PE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1/ Considera el monto neto de las facturas negociables registradas en CAVALI</a:t>
            </a:r>
          </a:p>
          <a:p>
            <a:pPr algn="just"/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2/ Contempla a los créditos directos corporativos, a grandes empresas, medianas empresas, pequeñas empresas y microempresas del sistema bancario.</a:t>
            </a:r>
          </a:p>
          <a:p>
            <a:pPr algn="just"/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/ Considera el saldo en circulación de valores mobiliarios a través oferta pública y procesos de titulización de activos.</a:t>
            </a:r>
          </a:p>
          <a:p>
            <a:pPr algn="just"/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4/ Considera el Producto Bruto Interno en términos corrientes.</a:t>
            </a:r>
          </a:p>
          <a:p>
            <a:pPr algn="just"/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5/ Se determinar como el cociente de los Ingresos Tributarios del Gobierno Central y el Producto Bruto Interno Nominal</a:t>
            </a:r>
          </a:p>
        </p:txBody>
      </p:sp>
      <p:grpSp>
        <p:nvGrpSpPr>
          <p:cNvPr id="394" name="Grupo 393"/>
          <p:cNvGrpSpPr/>
          <p:nvPr/>
        </p:nvGrpSpPr>
        <p:grpSpPr>
          <a:xfrm>
            <a:off x="0" y="325603"/>
            <a:ext cx="6858001" cy="504000"/>
            <a:chOff x="0" y="325603"/>
            <a:chExt cx="6858001" cy="504000"/>
          </a:xfrm>
        </p:grpSpPr>
        <p:grpSp>
          <p:nvGrpSpPr>
            <p:cNvPr id="395" name="Grupo 394"/>
            <p:cNvGrpSpPr/>
            <p:nvPr/>
          </p:nvGrpSpPr>
          <p:grpSpPr>
            <a:xfrm>
              <a:off x="0" y="435171"/>
              <a:ext cx="6858001" cy="288000"/>
              <a:chOff x="0" y="3521802"/>
              <a:chExt cx="6858001" cy="288000"/>
            </a:xfrm>
          </p:grpSpPr>
          <p:sp>
            <p:nvSpPr>
              <p:cNvPr id="399" name="CuadroTexto 398"/>
              <p:cNvSpPr txBox="1"/>
              <p:nvPr/>
            </p:nvSpPr>
            <p:spPr>
              <a:xfrm>
                <a:off x="1" y="3629201"/>
                <a:ext cx="6858000" cy="87061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 anchor="ctr">
                <a:spAutoFit/>
              </a:bodyPr>
              <a:lstStyle/>
              <a:p>
                <a:endParaRPr lang="es-PE" sz="1000" b="1" dirty="0">
                  <a:latin typeface="+mj-lt"/>
                </a:endParaRPr>
              </a:p>
            </p:txBody>
          </p:sp>
          <p:grpSp>
            <p:nvGrpSpPr>
              <p:cNvPr id="400" name="Grupo 399"/>
              <p:cNvGrpSpPr/>
              <p:nvPr/>
            </p:nvGrpSpPr>
            <p:grpSpPr>
              <a:xfrm>
                <a:off x="0" y="3521802"/>
                <a:ext cx="3603082" cy="288000"/>
                <a:chOff x="31792" y="4568384"/>
                <a:chExt cx="3603082" cy="288000"/>
              </a:xfrm>
            </p:grpSpPr>
            <p:sp>
              <p:nvSpPr>
                <p:cNvPr id="401" name="Pentágono 12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34874" y="4568384"/>
                  <a:ext cx="3600000" cy="288000"/>
                </a:xfrm>
                <a:prstGeom prst="homePlat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1"/>
                  <a:r>
                    <a:rPr lang="es-PE" sz="1600" b="1" i="1" dirty="0"/>
                    <a:t>      PARTICIPACIÓN DE MERCADO</a:t>
                  </a:r>
                  <a:endParaRPr lang="es-PE" sz="1600" b="1" i="1" baseline="30000" dirty="0"/>
                </a:p>
              </p:txBody>
            </p:sp>
            <p:sp>
              <p:nvSpPr>
                <p:cNvPr id="402" name="Rectángulo 401"/>
                <p:cNvSpPr/>
                <p:nvPr/>
              </p:nvSpPr>
              <p:spPr>
                <a:xfrm>
                  <a:off x="31792" y="4568384"/>
                  <a:ext cx="324000" cy="288000"/>
                </a:xfrm>
                <a:prstGeom prst="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PE"/>
                </a:p>
              </p:txBody>
            </p:sp>
          </p:grpSp>
        </p:grpSp>
        <p:grpSp>
          <p:nvGrpSpPr>
            <p:cNvPr id="396" name="Grupo 395"/>
            <p:cNvGrpSpPr/>
            <p:nvPr/>
          </p:nvGrpSpPr>
          <p:grpSpPr>
            <a:xfrm>
              <a:off x="251465" y="325603"/>
              <a:ext cx="504000" cy="504000"/>
              <a:chOff x="3720665" y="999722"/>
              <a:chExt cx="504000" cy="504000"/>
            </a:xfrm>
          </p:grpSpPr>
          <p:sp>
            <p:nvSpPr>
              <p:cNvPr id="397" name="Lágrima 396"/>
              <p:cNvSpPr/>
              <p:nvPr/>
            </p:nvSpPr>
            <p:spPr>
              <a:xfrm rot="13264738">
                <a:off x="3720665" y="999722"/>
                <a:ext cx="504000" cy="504000"/>
              </a:xfrm>
              <a:prstGeom prst="teardrop">
                <a:avLst>
                  <a:gd name="adj" fmla="val 113882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398" name="Elipse 397"/>
              <p:cNvSpPr/>
              <p:nvPr/>
            </p:nvSpPr>
            <p:spPr>
              <a:xfrm>
                <a:off x="3785045" y="1072863"/>
                <a:ext cx="360000" cy="36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PE" sz="14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</p:grpSp>
      </p:grpSp>
      <p:graphicFrame>
        <p:nvGraphicFramePr>
          <p:cNvPr id="403" name="Tabla 402">
            <a:extLst>
              <a:ext uri="{FF2B5EF4-FFF2-40B4-BE49-F238E27FC236}">
                <a16:creationId xmlns:a16="http://schemas.microsoft.com/office/drawing/2014/main" id="{F66D2BFF-1CFA-4E98-B0FC-3C36B702D8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71076"/>
              </p:ext>
            </p:extLst>
          </p:nvPr>
        </p:nvGraphicFramePr>
        <p:xfrm>
          <a:off x="196422" y="5912792"/>
          <a:ext cx="4015887" cy="322520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218012">
                  <a:extLst>
                    <a:ext uri="{9D8B030D-6E8A-4147-A177-3AD203B41FA5}">
                      <a16:colId xmlns:a16="http://schemas.microsoft.com/office/drawing/2014/main" val="1118330619"/>
                    </a:ext>
                  </a:extLst>
                </a:gridCol>
                <a:gridCol w="2797875">
                  <a:extLst>
                    <a:ext uri="{9D8B030D-6E8A-4147-A177-3AD203B41FA5}">
                      <a16:colId xmlns:a16="http://schemas.microsoft.com/office/drawing/2014/main" val="643182872"/>
                    </a:ext>
                  </a:extLst>
                </a:gridCol>
              </a:tblGrid>
              <a:tr h="1039393">
                <a:tc>
                  <a:txBody>
                    <a:bodyPr/>
                    <a:lstStyle/>
                    <a:p>
                      <a:pPr lvl="0" algn="ctr"/>
                      <a:r>
                        <a:rPr lang="es-PE" sz="105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r>
                        <a:rPr lang="es-PE" sz="105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los créditos empresariales</a:t>
                      </a:r>
                      <a:endParaRPr lang="es-PE" sz="105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PE" sz="16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929062"/>
                  </a:ext>
                </a:extLst>
              </a:tr>
              <a:tr h="1079142">
                <a:tc>
                  <a:txBody>
                    <a:bodyPr/>
                    <a:lstStyle/>
                    <a:p>
                      <a:pPr lvl="0" algn="ctr"/>
                      <a:r>
                        <a:rPr lang="es-PE" sz="105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r>
                        <a:rPr lang="es-PE" sz="105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del saldo de emisiones</a:t>
                      </a:r>
                      <a:endParaRPr lang="es-PE" sz="105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PE" sz="16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770636"/>
                  </a:ext>
                </a:extLst>
              </a:tr>
              <a:tr h="1106665"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05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r>
                        <a:rPr lang="es-PE" sz="105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del PBI</a:t>
                      </a:r>
                      <a:endParaRPr lang="es-PE" sz="105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/>
                      <a:endParaRPr lang="es-PE" sz="105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PE" sz="16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01235"/>
                  </a:ext>
                </a:extLst>
              </a:tr>
            </a:tbl>
          </a:graphicData>
        </a:graphic>
      </p:graphicFrame>
      <p:sp>
        <p:nvSpPr>
          <p:cNvPr id="24" name="CuadroTexto 23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-14866" y="5357712"/>
            <a:ext cx="683857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GRÁFICO 4</a:t>
            </a:r>
          </a:p>
          <a:p>
            <a:pPr algn="ctr"/>
            <a:r>
              <a:rPr lang="es-PE" sz="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PARTICIPACIÓN DE MERCADO DE LAS FACTURAS NEGOCIABLES </a:t>
            </a:r>
            <a:r>
              <a:rPr lang="es-PE" sz="900" b="1" baseline="30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(*)</a:t>
            </a:r>
          </a:p>
          <a:p>
            <a:pPr algn="ctr"/>
            <a:r>
              <a:rPr lang="es-PE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(En porcentaje)</a:t>
            </a:r>
          </a:p>
        </p:txBody>
      </p:sp>
      <p:sp>
        <p:nvSpPr>
          <p:cNvPr id="32" name="Rectángulo 32">
            <a:extLst>
              <a:ext uri="{FF2B5EF4-FFF2-40B4-BE49-F238E27FC236}">
                <a16:creationId xmlns:a16="http://schemas.microsoft.com/office/drawing/2014/main" id="{2AF67D75-D27E-47B6-90A2-A97782B01AB7}"/>
              </a:ext>
            </a:extLst>
          </p:cNvPr>
          <p:cNvSpPr/>
          <p:nvPr/>
        </p:nvSpPr>
        <p:spPr>
          <a:xfrm>
            <a:off x="315845" y="9261224"/>
            <a:ext cx="649950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700" dirty="0">
                <a:latin typeface="Arial" panose="020B0604020202020204" pitchFamily="34" charset="0"/>
                <a:cs typeface="Arial" panose="020B0604020202020204" pitchFamily="34" charset="0"/>
              </a:rPr>
              <a:t>(*) Dado que para el periodo </a:t>
            </a:r>
            <a:r>
              <a:rPr lang="es-P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2015-2020 </a:t>
            </a:r>
            <a:r>
              <a:rPr lang="es-PE" sz="700" dirty="0">
                <a:latin typeface="Arial" panose="020B0604020202020204" pitchFamily="34" charset="0"/>
                <a:cs typeface="Arial" panose="020B0604020202020204" pitchFamily="34" charset="0"/>
              </a:rPr>
              <a:t>el saldo de las facturas negociables corresponde a un periodo anual, para el periodo </a:t>
            </a:r>
            <a:r>
              <a:rPr lang="es-P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2021, </a:t>
            </a:r>
            <a:r>
              <a:rPr lang="es-PE" sz="700" dirty="0">
                <a:latin typeface="Arial" panose="020B0604020202020204" pitchFamily="34" charset="0"/>
                <a:cs typeface="Arial" panose="020B0604020202020204" pitchFamily="34" charset="0"/>
              </a:rPr>
              <a:t>se ha considerado el </a:t>
            </a:r>
            <a:r>
              <a:rPr lang="es-P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acumulado </a:t>
            </a:r>
            <a:r>
              <a:rPr lang="es-PE" sz="700" dirty="0">
                <a:latin typeface="Arial" panose="020B0604020202020204" pitchFamily="34" charset="0"/>
                <a:cs typeface="Arial" panose="020B0604020202020204" pitchFamily="34" charset="0"/>
              </a:rPr>
              <a:t>del PBI y de las facturas negociables de los últimos doce meses. </a:t>
            </a:r>
          </a:p>
          <a:p>
            <a:pPr algn="just"/>
            <a:r>
              <a:rPr lang="es-PE" sz="700" dirty="0">
                <a:latin typeface="Arial" panose="020B0604020202020204" pitchFamily="34" charset="0"/>
                <a:cs typeface="Arial" panose="020B0604020202020204" pitchFamily="34" charset="0"/>
              </a:rPr>
              <a:t>Fuente: PRODUCE, CAVALI, SBS, SMV, INEI y SUNAT		</a:t>
            </a:r>
            <a:r>
              <a:rPr lang="es-PE" sz="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Elaboración: PRODUCE – Oficina de Estudios Económicos (OEE)</a:t>
            </a:r>
          </a:p>
        </p:txBody>
      </p:sp>
      <p:sp>
        <p:nvSpPr>
          <p:cNvPr id="39" name="CuadroTexto 76"/>
          <p:cNvSpPr txBox="1"/>
          <p:nvPr/>
        </p:nvSpPr>
        <p:spPr>
          <a:xfrm>
            <a:off x="4381500" y="6102542"/>
            <a:ext cx="2287524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s-P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PE" sz="10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“El </a:t>
            </a:r>
            <a:r>
              <a:rPr lang="es-PE" sz="10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financiamiento a través de facturas negociables ha ganado participación en el mercado”</a:t>
            </a:r>
            <a:endParaRPr lang="es-PE" sz="900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CuadroTexto 39"/>
          <p:cNvSpPr txBox="1"/>
          <p:nvPr/>
        </p:nvSpPr>
        <p:spPr>
          <a:xfrm>
            <a:off x="4159246" y="6822858"/>
            <a:ext cx="2509778" cy="192360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El financiamiento vía facturas negociables representa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7.7%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del crédito empresarial a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julio de 2021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PE" sz="85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0.2%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 en 2015). 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Por su parte, el monto de las facturas negociables constituye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70.5%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las emisiones a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julio de 2021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(En 2015 era el </a:t>
            </a:r>
            <a:r>
              <a:rPr lang="es-PE" sz="85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1.3%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Asimismo, las facturas negociables han incrementado su participación en la actividad económica, pasando de representar el </a:t>
            </a:r>
            <a:r>
              <a:rPr lang="es-PE" sz="85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0.05%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 del PBI en 2015 al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2.27%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julio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2021.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2569414"/>
              </p:ext>
            </p:extLst>
          </p:nvPr>
        </p:nvGraphicFramePr>
        <p:xfrm>
          <a:off x="503465" y="1395034"/>
          <a:ext cx="5868406" cy="2686383"/>
        </p:xfrm>
        <a:graphic>
          <a:graphicData uri="http://schemas.openxmlformats.org/drawingml/2006/table">
            <a:tbl>
              <a:tblPr/>
              <a:tblGrid>
                <a:gridCol w="805857">
                  <a:extLst>
                    <a:ext uri="{9D8B030D-6E8A-4147-A177-3AD203B41FA5}">
                      <a16:colId xmlns:a16="http://schemas.microsoft.com/office/drawing/2014/main" val="2194183216"/>
                    </a:ext>
                  </a:extLst>
                </a:gridCol>
                <a:gridCol w="1015601">
                  <a:extLst>
                    <a:ext uri="{9D8B030D-6E8A-4147-A177-3AD203B41FA5}">
                      <a16:colId xmlns:a16="http://schemas.microsoft.com/office/drawing/2014/main" val="2311241748"/>
                    </a:ext>
                  </a:extLst>
                </a:gridCol>
                <a:gridCol w="883131">
                  <a:extLst>
                    <a:ext uri="{9D8B030D-6E8A-4147-A177-3AD203B41FA5}">
                      <a16:colId xmlns:a16="http://schemas.microsoft.com/office/drawing/2014/main" val="3646411540"/>
                    </a:ext>
                  </a:extLst>
                </a:gridCol>
                <a:gridCol w="702089">
                  <a:extLst>
                    <a:ext uri="{9D8B030D-6E8A-4147-A177-3AD203B41FA5}">
                      <a16:colId xmlns:a16="http://schemas.microsoft.com/office/drawing/2014/main" val="1789885835"/>
                    </a:ext>
                  </a:extLst>
                </a:gridCol>
                <a:gridCol w="1280540">
                  <a:extLst>
                    <a:ext uri="{9D8B030D-6E8A-4147-A177-3AD203B41FA5}">
                      <a16:colId xmlns:a16="http://schemas.microsoft.com/office/drawing/2014/main" val="2209212764"/>
                    </a:ext>
                  </a:extLst>
                </a:gridCol>
                <a:gridCol w="1181188">
                  <a:extLst>
                    <a:ext uri="{9D8B030D-6E8A-4147-A177-3AD203B41FA5}">
                      <a16:colId xmlns:a16="http://schemas.microsoft.com/office/drawing/2014/main" val="3378434931"/>
                    </a:ext>
                  </a:extLst>
                </a:gridCol>
              </a:tblGrid>
              <a:tr h="27384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P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Periodo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PE" sz="1200" b="1" i="0" u="none" strike="noStrike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</a:rPr>
                        <a:t>TIPO DE FINANCIAMIENTO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P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PBI </a:t>
                      </a:r>
                      <a:br>
                        <a:rPr lang="es-P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P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Nominal </a:t>
                      </a:r>
                      <a:r>
                        <a:rPr lang="es-PE" sz="12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r>
                        <a:rPr lang="es-P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/>
                      </a:r>
                      <a:br>
                        <a:rPr lang="es-P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P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(En millones de soles)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Presión Tributaria </a:t>
                      </a:r>
                      <a:r>
                        <a:rPr lang="es-MX" sz="1200" b="1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/>
                      </a:r>
                      <a:b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(En porcentaje)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0232363"/>
                  </a:ext>
                </a:extLst>
              </a:tr>
              <a:tr h="273842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PE" sz="1100" b="0" i="0" u="none" strike="noStrike">
                          <a:solidFill>
                            <a:srgbClr val="44546A"/>
                          </a:solidFill>
                          <a:effectLst/>
                          <a:latin typeface="Arial" panose="020B0604020202020204" pitchFamily="34" charset="0"/>
                        </a:rPr>
                        <a:t>(En millones)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315711"/>
                  </a:ext>
                </a:extLst>
              </a:tr>
              <a:tr h="547683"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Factura Negociable</a:t>
                      </a:r>
                      <a:r>
                        <a:rPr lang="es-PE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s-P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Crédito Empresarial </a:t>
                      </a:r>
                      <a:r>
                        <a:rPr lang="es-PE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s-P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Emisión</a:t>
                      </a:r>
                      <a:r>
                        <a:rPr lang="es-PE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br>
                        <a:rPr lang="es-PE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s-P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5705656"/>
                  </a:ext>
                </a:extLst>
              </a:tr>
              <a:tr h="227288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2015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279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150,418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21,914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604,416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14.8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235261"/>
                  </a:ext>
                </a:extLst>
              </a:tr>
              <a:tr h="227288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2016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2,464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154,899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24,498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647,668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13.6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949327"/>
                  </a:ext>
                </a:extLst>
              </a:tr>
              <a:tr h="227288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5,548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160,125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26,579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687,989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13.0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554881"/>
                  </a:ext>
                </a:extLst>
              </a:tr>
              <a:tr h="227288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12,888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175,692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26,506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729,773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14.1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712946"/>
                  </a:ext>
                </a:extLst>
              </a:tr>
              <a:tr h="227288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13,550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180,731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28,099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757,060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14.4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350189"/>
                  </a:ext>
                </a:extLst>
              </a:tr>
              <a:tr h="227288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</a:t>
                      </a:r>
                    </a:p>
                  </a:txBody>
                  <a:tcPr marL="6684" marR="6684" marT="66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13,078 </a:t>
                      </a:r>
                    </a:p>
                  </a:txBody>
                  <a:tcPr marL="6684" marR="6684" marT="668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222,188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25,557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706,364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13.1 </a:t>
                      </a:r>
                    </a:p>
                  </a:txBody>
                  <a:tcPr marL="6684" marR="6684" marT="668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642545"/>
                  </a:ext>
                </a:extLst>
              </a:tr>
              <a:tr h="227288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2021</a:t>
                      </a:r>
                      <a:r>
                        <a:rPr lang="es-PE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(*)</a:t>
                      </a:r>
                      <a:endParaRPr lang="es-PE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84" marR="6684" marT="66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17,991 </a:t>
                      </a:r>
                    </a:p>
                  </a:txBody>
                  <a:tcPr marL="6684" marR="6684" marT="66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234,178 </a:t>
                      </a:r>
                    </a:p>
                  </a:txBody>
                  <a:tcPr marL="6684" marR="6684" marT="668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25,534 </a:t>
                      </a:r>
                    </a:p>
                  </a:txBody>
                  <a:tcPr marL="6684" marR="6684" marT="668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790,947 </a:t>
                      </a:r>
                    </a:p>
                  </a:txBody>
                  <a:tcPr marL="6684" marR="6684" marT="66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14.8 </a:t>
                      </a:r>
                    </a:p>
                  </a:txBody>
                  <a:tcPr marL="6684" marR="6684" marT="66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556619"/>
                  </a:ext>
                </a:extLst>
              </a:tr>
            </a:tbl>
          </a:graphicData>
        </a:graphic>
      </p:graphicFrame>
      <p:graphicFrame>
        <p:nvGraphicFramePr>
          <p:cNvPr id="26" name="Gráfico 25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0272747"/>
              </p:ext>
            </p:extLst>
          </p:nvPr>
        </p:nvGraphicFramePr>
        <p:xfrm>
          <a:off x="1443747" y="6058436"/>
          <a:ext cx="2816134" cy="9861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0" name="Gráfico 29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1963185"/>
              </p:ext>
            </p:extLst>
          </p:nvPr>
        </p:nvGraphicFramePr>
        <p:xfrm>
          <a:off x="1418506" y="7141838"/>
          <a:ext cx="2866615" cy="914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1" name="Gráfico 30">
            <a:extLst>
              <a:ext uri="{FF2B5EF4-FFF2-40B4-BE49-F238E27FC236}">
                <a16:creationId xmlns:a16="http://schemas.microsoft.com/office/drawing/2014/main" id="{00000000-0008-0000-02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0192800"/>
              </p:ext>
            </p:extLst>
          </p:nvPr>
        </p:nvGraphicFramePr>
        <p:xfrm>
          <a:off x="1428124" y="8218641"/>
          <a:ext cx="2807971" cy="942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3438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ector recto 22"/>
          <p:cNvCxnSpPr/>
          <p:nvPr/>
        </p:nvCxnSpPr>
        <p:spPr>
          <a:xfrm>
            <a:off x="-7517" y="9723971"/>
            <a:ext cx="6822867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utoShape 2" descr="Mapa con los giros en los ocÃ©anos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19431" y="1124760"/>
            <a:ext cx="683857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GRÁFICO 5</a:t>
            </a:r>
          </a:p>
          <a:p>
            <a:pPr algn="ctr"/>
            <a:r>
              <a:rPr lang="es-PE" sz="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NÚMERO DE FACTURAS Y MONTO ASOCIADO POR SECTOR ECONÓMICO, </a:t>
            </a:r>
            <a:r>
              <a:rPr lang="es-PE" sz="9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enero-julio </a:t>
            </a:r>
            <a:r>
              <a:rPr lang="es-PE" sz="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9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es-PE" sz="9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PE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(Millones de soles y número)</a:t>
            </a:r>
          </a:p>
        </p:txBody>
      </p:sp>
      <p:grpSp>
        <p:nvGrpSpPr>
          <p:cNvPr id="154" name="Grupo 153"/>
          <p:cNvGrpSpPr/>
          <p:nvPr/>
        </p:nvGrpSpPr>
        <p:grpSpPr>
          <a:xfrm>
            <a:off x="0" y="325603"/>
            <a:ext cx="6858001" cy="504000"/>
            <a:chOff x="0" y="325603"/>
            <a:chExt cx="6858001" cy="504000"/>
          </a:xfrm>
        </p:grpSpPr>
        <p:grpSp>
          <p:nvGrpSpPr>
            <p:cNvPr id="155" name="Grupo 154"/>
            <p:cNvGrpSpPr/>
            <p:nvPr/>
          </p:nvGrpSpPr>
          <p:grpSpPr>
            <a:xfrm>
              <a:off x="0" y="435171"/>
              <a:ext cx="6858001" cy="288000"/>
              <a:chOff x="0" y="3521802"/>
              <a:chExt cx="6858001" cy="288000"/>
            </a:xfrm>
          </p:grpSpPr>
          <p:sp>
            <p:nvSpPr>
              <p:cNvPr id="159" name="CuadroTexto 158"/>
              <p:cNvSpPr txBox="1"/>
              <p:nvPr/>
            </p:nvSpPr>
            <p:spPr>
              <a:xfrm>
                <a:off x="1" y="3629201"/>
                <a:ext cx="6858000" cy="87061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 anchor="ctr">
                <a:spAutoFit/>
              </a:bodyPr>
              <a:lstStyle/>
              <a:p>
                <a:endParaRPr lang="es-PE" sz="1000" b="1" dirty="0">
                  <a:latin typeface="+mj-lt"/>
                </a:endParaRPr>
              </a:p>
            </p:txBody>
          </p:sp>
          <p:grpSp>
            <p:nvGrpSpPr>
              <p:cNvPr id="160" name="Grupo 159"/>
              <p:cNvGrpSpPr/>
              <p:nvPr/>
            </p:nvGrpSpPr>
            <p:grpSpPr>
              <a:xfrm>
                <a:off x="0" y="3521802"/>
                <a:ext cx="3603082" cy="288000"/>
                <a:chOff x="31792" y="4568384"/>
                <a:chExt cx="3603082" cy="288000"/>
              </a:xfrm>
            </p:grpSpPr>
            <p:sp>
              <p:nvSpPr>
                <p:cNvPr id="161" name="Pentágono 12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34874" y="4568384"/>
                  <a:ext cx="3600000" cy="288000"/>
                </a:xfrm>
                <a:prstGeom prst="homePlat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2"/>
                  <a:r>
                    <a:rPr lang="es-PE" sz="1600" b="1" i="1" dirty="0"/>
                    <a:t>INFORMACIÓN SECTORIAL</a:t>
                  </a:r>
                  <a:endParaRPr lang="es-PE" sz="1600" b="1" i="1" baseline="30000" dirty="0"/>
                </a:p>
              </p:txBody>
            </p:sp>
            <p:sp>
              <p:nvSpPr>
                <p:cNvPr id="162" name="Rectángulo 161"/>
                <p:cNvSpPr/>
                <p:nvPr/>
              </p:nvSpPr>
              <p:spPr>
                <a:xfrm>
                  <a:off x="31792" y="4568384"/>
                  <a:ext cx="324000" cy="288000"/>
                </a:xfrm>
                <a:prstGeom prst="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PE"/>
                </a:p>
              </p:txBody>
            </p:sp>
          </p:grpSp>
        </p:grpSp>
        <p:grpSp>
          <p:nvGrpSpPr>
            <p:cNvPr id="156" name="Grupo 155"/>
            <p:cNvGrpSpPr/>
            <p:nvPr/>
          </p:nvGrpSpPr>
          <p:grpSpPr>
            <a:xfrm>
              <a:off x="251465" y="325603"/>
              <a:ext cx="504000" cy="504000"/>
              <a:chOff x="3720665" y="999722"/>
              <a:chExt cx="504000" cy="504000"/>
            </a:xfrm>
          </p:grpSpPr>
          <p:sp>
            <p:nvSpPr>
              <p:cNvPr id="157" name="Lágrima 156"/>
              <p:cNvSpPr/>
              <p:nvPr/>
            </p:nvSpPr>
            <p:spPr>
              <a:xfrm rot="13264738">
                <a:off x="3720665" y="999722"/>
                <a:ext cx="504000" cy="504000"/>
              </a:xfrm>
              <a:prstGeom prst="teardrop">
                <a:avLst>
                  <a:gd name="adj" fmla="val 113882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158" name="Elipse 157"/>
              <p:cNvSpPr/>
              <p:nvPr/>
            </p:nvSpPr>
            <p:spPr>
              <a:xfrm>
                <a:off x="3785045" y="1072863"/>
                <a:ext cx="360000" cy="36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PE" sz="14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</p:txBody>
          </p:sp>
        </p:grpSp>
      </p:grpSp>
      <p:sp>
        <p:nvSpPr>
          <p:cNvPr id="163" name="Rectángulo 162"/>
          <p:cNvSpPr/>
          <p:nvPr/>
        </p:nvSpPr>
        <p:spPr>
          <a:xfrm>
            <a:off x="3991334" y="120049"/>
            <a:ext cx="2866666" cy="3235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b="1" i="1" dirty="0">
                <a:solidFill>
                  <a:srgbClr val="002060"/>
                </a:solidFill>
              </a:rPr>
              <a:t>Información de proveedores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2203494" y="1704922"/>
            <a:ext cx="2970846" cy="223138"/>
            <a:chOff x="387394" y="1704922"/>
            <a:chExt cx="2970846" cy="223138"/>
          </a:xfrm>
        </p:grpSpPr>
        <p:sp>
          <p:nvSpPr>
            <p:cNvPr id="185" name="Rectángulo 184"/>
            <p:cNvSpPr/>
            <p:nvPr/>
          </p:nvSpPr>
          <p:spPr>
            <a:xfrm>
              <a:off x="387394" y="1746837"/>
              <a:ext cx="144000" cy="14400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6" name="Rectángulo 185"/>
            <p:cNvSpPr/>
            <p:nvPr/>
          </p:nvSpPr>
          <p:spPr>
            <a:xfrm>
              <a:off x="2380679" y="1746837"/>
              <a:ext cx="144000" cy="144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7" name="CuadroTexto 186"/>
            <p:cNvSpPr txBox="1"/>
            <p:nvPr/>
          </p:nvSpPr>
          <p:spPr>
            <a:xfrm>
              <a:off x="2489062" y="1704922"/>
              <a:ext cx="869178" cy="1800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es-PE" sz="850" i="1" dirty="0">
                  <a:latin typeface="Arial" panose="020B0604020202020204" pitchFamily="34" charset="0"/>
                  <a:cs typeface="Arial" panose="020B0604020202020204" pitchFamily="34" charset="0"/>
                </a:rPr>
                <a:t>n° de facturas</a:t>
              </a:r>
            </a:p>
          </p:txBody>
        </p:sp>
        <p:sp>
          <p:nvSpPr>
            <p:cNvPr id="188" name="CuadroTexto 187"/>
            <p:cNvSpPr txBox="1"/>
            <p:nvPr/>
          </p:nvSpPr>
          <p:spPr>
            <a:xfrm>
              <a:off x="471214" y="1704922"/>
              <a:ext cx="2268000" cy="22313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es-PE" sz="850" i="1" dirty="0">
                  <a:latin typeface="Arial" panose="020B0604020202020204" pitchFamily="34" charset="0"/>
                  <a:cs typeface="Arial" panose="020B0604020202020204" pitchFamily="34" charset="0"/>
                </a:rPr>
                <a:t>Monto negociado (Millones de soles)</a:t>
              </a:r>
            </a:p>
          </p:txBody>
        </p:sp>
      </p:grpSp>
      <p:sp>
        <p:nvSpPr>
          <p:cNvPr id="189" name="Rectángulo 32">
            <a:extLst>
              <a:ext uri="{FF2B5EF4-FFF2-40B4-BE49-F238E27FC236}">
                <a16:creationId xmlns:a16="http://schemas.microsoft.com/office/drawing/2014/main" id="{2AF67D75-D27E-47B6-90A2-A97782B01AB7}"/>
              </a:ext>
            </a:extLst>
          </p:cNvPr>
          <p:cNvSpPr/>
          <p:nvPr/>
        </p:nvSpPr>
        <p:spPr>
          <a:xfrm>
            <a:off x="1738796" y="4792730"/>
            <a:ext cx="31314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700" dirty="0">
                <a:latin typeface="Arial" panose="020B0604020202020204" pitchFamily="34" charset="0"/>
                <a:cs typeface="Arial" panose="020B0604020202020204" pitchFamily="34" charset="0"/>
              </a:rPr>
              <a:t>Fuente: PRODUCE, CAVALI</a:t>
            </a:r>
          </a:p>
          <a:p>
            <a:r>
              <a:rPr lang="es-PE" sz="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Elaboración: PRODUCE – Oficina de Estudios Económicos (OEE)</a:t>
            </a:r>
          </a:p>
        </p:txBody>
      </p:sp>
      <p:sp>
        <p:nvSpPr>
          <p:cNvPr id="193" name="CuadroTexto 192"/>
          <p:cNvSpPr txBox="1"/>
          <p:nvPr/>
        </p:nvSpPr>
        <p:spPr>
          <a:xfrm>
            <a:off x="146989" y="5540235"/>
            <a:ext cx="2925552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28.6%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del monto negociado de las facturas negociables se concentra en el sector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comercio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(3,275 millones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de soles)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, seguido del sector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servicios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con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28.3%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(3,240 millones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de soles)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Los sectores con menor monto de facturas negociables son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el sector pesca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(20 millones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de soles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y agropecuario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(175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millones de soles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s-PE" sz="8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2" name="CuadroTexto 201"/>
          <p:cNvSpPr txBox="1"/>
          <p:nvPr/>
        </p:nvSpPr>
        <p:spPr>
          <a:xfrm>
            <a:off x="3382783" y="5350757"/>
            <a:ext cx="3237092" cy="140038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Respecto al periodo enero-julio del año pasado,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el monto negociado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aumentó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72.4%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incidiendo principalmente el desempeño de los sectores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 industria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(110.9%)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y comercio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(76.5%)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Asimismo,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destaca el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crecimiento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acumulado del monto de facturas negociables en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el sector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pesca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(683.6%)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construcción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(115.3%)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minería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(70.2%)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sectores importantes que contribuyen a la recuperación de la actividad económica nacional.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5" name="CuadroTexto 274"/>
          <p:cNvSpPr txBox="1"/>
          <p:nvPr/>
        </p:nvSpPr>
        <p:spPr>
          <a:xfrm>
            <a:off x="4104938" y="7531156"/>
            <a:ext cx="2234917" cy="17927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Dentro del grupo de empresas que se financian con facturas negociables, la MYPE representa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82.0%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Por sector, las MYPE que se financian con facturas negociables constituyen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87.5%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el sector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servicios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y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75.5%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el sector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comercio.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el caso del sector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pesca este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porcentaje es de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84.0%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mientras que en la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minería alcanza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84.1%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76" name="Grupo 275"/>
          <p:cNvGrpSpPr/>
          <p:nvPr/>
        </p:nvGrpSpPr>
        <p:grpSpPr>
          <a:xfrm>
            <a:off x="-12711" y="5190701"/>
            <a:ext cx="3099082" cy="216000"/>
            <a:chOff x="31792" y="4568384"/>
            <a:chExt cx="3099082" cy="216000"/>
          </a:xfrm>
        </p:grpSpPr>
        <p:sp>
          <p:nvSpPr>
            <p:cNvPr id="277" name="Pentágono 12">
              <a:extLst>
                <a:ext uri="{FF2B5EF4-FFF2-40B4-BE49-F238E27FC236}">
                  <a16:creationId xmlns:a16="http://schemas.microsoft.com/office/drawing/2014/main" id="{BDA4D637-9BED-42C1-A862-028E2F1D60D8}"/>
                </a:ext>
              </a:extLst>
            </p:cNvPr>
            <p:cNvSpPr/>
            <p:nvPr/>
          </p:nvSpPr>
          <p:spPr>
            <a:xfrm>
              <a:off x="34874" y="4568384"/>
              <a:ext cx="3096000" cy="216000"/>
            </a:xfrm>
            <a:prstGeom prst="homePlat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PE" sz="1200" b="1" dirty="0"/>
                <a:t>         Desempeño en </a:t>
              </a:r>
              <a:r>
                <a:rPr lang="es-PE" sz="1200" b="1" dirty="0" smtClean="0"/>
                <a:t>2021</a:t>
              </a:r>
              <a:endParaRPr lang="es-PE" sz="1200" b="1" dirty="0"/>
            </a:p>
          </p:txBody>
        </p:sp>
        <p:sp>
          <p:nvSpPr>
            <p:cNvPr id="278" name="Rectángulo 277"/>
            <p:cNvSpPr/>
            <p:nvPr/>
          </p:nvSpPr>
          <p:spPr>
            <a:xfrm>
              <a:off x="31792" y="4568384"/>
              <a:ext cx="324000" cy="2160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grpSp>
        <p:nvGrpSpPr>
          <p:cNvPr id="279" name="Grupo 278"/>
          <p:cNvGrpSpPr/>
          <p:nvPr/>
        </p:nvGrpSpPr>
        <p:grpSpPr>
          <a:xfrm>
            <a:off x="0" y="6806453"/>
            <a:ext cx="3099082" cy="216000"/>
            <a:chOff x="31792" y="4568384"/>
            <a:chExt cx="3099082" cy="216000"/>
          </a:xfrm>
        </p:grpSpPr>
        <p:sp>
          <p:nvSpPr>
            <p:cNvPr id="280" name="Pentágono 12">
              <a:extLst>
                <a:ext uri="{FF2B5EF4-FFF2-40B4-BE49-F238E27FC236}">
                  <a16:creationId xmlns:a16="http://schemas.microsoft.com/office/drawing/2014/main" id="{BDA4D637-9BED-42C1-A862-028E2F1D60D8}"/>
                </a:ext>
              </a:extLst>
            </p:cNvPr>
            <p:cNvSpPr/>
            <p:nvPr/>
          </p:nvSpPr>
          <p:spPr>
            <a:xfrm>
              <a:off x="34874" y="4568384"/>
              <a:ext cx="3096000" cy="216000"/>
            </a:xfrm>
            <a:prstGeom prst="homePlat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PE" sz="1200" b="1" dirty="0"/>
                <a:t>         Participación de la MYPE</a:t>
              </a:r>
            </a:p>
          </p:txBody>
        </p:sp>
        <p:sp>
          <p:nvSpPr>
            <p:cNvPr id="281" name="Rectángulo 280"/>
            <p:cNvSpPr/>
            <p:nvPr/>
          </p:nvSpPr>
          <p:spPr>
            <a:xfrm>
              <a:off x="31792" y="4568384"/>
              <a:ext cx="324000" cy="2160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grpSp>
        <p:nvGrpSpPr>
          <p:cNvPr id="324" name="Grupo 323"/>
          <p:cNvGrpSpPr/>
          <p:nvPr/>
        </p:nvGrpSpPr>
        <p:grpSpPr>
          <a:xfrm>
            <a:off x="544428" y="2111473"/>
            <a:ext cx="5510040" cy="3012732"/>
            <a:chOff x="0" y="0"/>
            <a:chExt cx="5303402" cy="3079425"/>
          </a:xfrm>
        </p:grpSpPr>
        <p:sp>
          <p:nvSpPr>
            <p:cNvPr id="325" name="CuadroTexto 39">
              <a:extLst>
                <a:ext uri="{FF2B5EF4-FFF2-40B4-BE49-F238E27FC236}">
                  <a16:creationId xmlns:a16="http://schemas.microsoft.com/office/drawing/2014/main" id="{9487FFF0-6750-4F1C-8CD6-E6CF74B42E53}"/>
                </a:ext>
              </a:extLst>
            </p:cNvPr>
            <p:cNvSpPr txBox="1"/>
            <p:nvPr/>
          </p:nvSpPr>
          <p:spPr>
            <a:xfrm>
              <a:off x="0" y="877317"/>
              <a:ext cx="1091156" cy="7107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PE" sz="1100" b="1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s-PE" sz="11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Acumulado</a:t>
              </a:r>
            </a:p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Ene </a:t>
              </a:r>
              <a:r>
                <a:rPr lang="es-PE" sz="900" b="1">
                  <a:latin typeface="Arial" panose="020B0604020202020204" pitchFamily="34" charset="0"/>
                  <a:cs typeface="Arial" panose="020B0604020202020204" pitchFamily="34" charset="0"/>
                </a:rPr>
                <a:t>– </a:t>
              </a:r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Jul</a:t>
              </a:r>
            </a:p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2021</a:t>
              </a:r>
            </a:p>
          </p:txBody>
        </p:sp>
        <p:grpSp>
          <p:nvGrpSpPr>
            <p:cNvPr id="326" name="Grupo 325"/>
            <p:cNvGrpSpPr/>
            <p:nvPr/>
          </p:nvGrpSpPr>
          <p:grpSpPr>
            <a:xfrm>
              <a:off x="238667" y="0"/>
              <a:ext cx="4925489" cy="3079425"/>
              <a:chOff x="238667" y="0"/>
              <a:chExt cx="4925489" cy="3079425"/>
            </a:xfrm>
          </p:grpSpPr>
          <p:sp>
            <p:nvSpPr>
              <p:cNvPr id="336" name="Elipse 335"/>
              <p:cNvSpPr/>
              <p:nvPr/>
            </p:nvSpPr>
            <p:spPr>
              <a:xfrm>
                <a:off x="249472" y="739425"/>
                <a:ext cx="2340000" cy="2340000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PE"/>
              </a:p>
            </p:txBody>
          </p:sp>
          <p:sp>
            <p:nvSpPr>
              <p:cNvPr id="337" name="Arco 336"/>
              <p:cNvSpPr/>
              <p:nvPr/>
            </p:nvSpPr>
            <p:spPr>
              <a:xfrm rot="15868767">
                <a:off x="238667" y="548150"/>
                <a:ext cx="1440000" cy="1440000"/>
              </a:xfrm>
              <a:prstGeom prst="arc">
                <a:avLst>
                  <a:gd name="adj1" fmla="val 539345"/>
                  <a:gd name="adj2" fmla="val 10900494"/>
                </a:avLst>
              </a:prstGeom>
              <a:ln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PE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338" name="Grupo 337"/>
              <p:cNvGrpSpPr/>
              <p:nvPr/>
            </p:nvGrpSpPr>
            <p:grpSpPr>
              <a:xfrm>
                <a:off x="1444304" y="400102"/>
                <a:ext cx="428653" cy="431663"/>
                <a:chOff x="1444304" y="400102"/>
                <a:chExt cx="428653" cy="431663"/>
              </a:xfrm>
            </p:grpSpPr>
            <p:sp>
              <p:nvSpPr>
                <p:cNvPr id="411" name="Elipse 410"/>
                <p:cNvSpPr/>
                <p:nvPr/>
              </p:nvSpPr>
              <p:spPr>
                <a:xfrm>
                  <a:off x="1444304" y="723765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/>
                </a:p>
              </p:txBody>
            </p:sp>
            <p:cxnSp>
              <p:nvCxnSpPr>
                <p:cNvPr id="412" name="Conector recto 411"/>
                <p:cNvCxnSpPr/>
                <p:nvPr/>
              </p:nvCxnSpPr>
              <p:spPr>
                <a:xfrm flipV="1">
                  <a:off x="1491119" y="400102"/>
                  <a:ext cx="381838" cy="38183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39" name="Elipse 338"/>
              <p:cNvSpPr/>
              <p:nvPr/>
            </p:nvSpPr>
            <p:spPr>
              <a:xfrm>
                <a:off x="1574073" y="945991"/>
                <a:ext cx="108000" cy="108000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PE"/>
              </a:p>
            </p:txBody>
          </p:sp>
          <p:cxnSp>
            <p:nvCxnSpPr>
              <p:cNvPr id="340" name="Conector recto 339"/>
              <p:cNvCxnSpPr/>
              <p:nvPr/>
            </p:nvCxnSpPr>
            <p:spPr>
              <a:xfrm flipV="1">
                <a:off x="1629893" y="785081"/>
                <a:ext cx="497072" cy="210994"/>
              </a:xfrm>
              <a:prstGeom prst="line">
                <a:avLst/>
              </a:prstGeom>
              <a:ln>
                <a:solidFill>
                  <a:schemeClr val="tx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41" name="Grupo 340"/>
              <p:cNvGrpSpPr/>
              <p:nvPr/>
            </p:nvGrpSpPr>
            <p:grpSpPr>
              <a:xfrm>
                <a:off x="1635914" y="1203193"/>
                <a:ext cx="609060" cy="108000"/>
                <a:chOff x="1635914" y="1203193"/>
                <a:chExt cx="609060" cy="108000"/>
              </a:xfrm>
            </p:grpSpPr>
            <p:sp>
              <p:nvSpPr>
                <p:cNvPr id="409" name="Elipse 408"/>
                <p:cNvSpPr/>
                <p:nvPr/>
              </p:nvSpPr>
              <p:spPr>
                <a:xfrm>
                  <a:off x="1635914" y="1203193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/>
                </a:p>
              </p:txBody>
            </p:sp>
            <p:cxnSp>
              <p:nvCxnSpPr>
                <p:cNvPr id="410" name="Conector recto 409"/>
                <p:cNvCxnSpPr/>
                <p:nvPr/>
              </p:nvCxnSpPr>
              <p:spPr>
                <a:xfrm>
                  <a:off x="1704974" y="1256143"/>
                  <a:ext cx="540000" cy="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2" name="Grupo 341"/>
              <p:cNvGrpSpPr/>
              <p:nvPr/>
            </p:nvGrpSpPr>
            <p:grpSpPr>
              <a:xfrm>
                <a:off x="1581408" y="1460997"/>
                <a:ext cx="567221" cy="271877"/>
                <a:chOff x="1581408" y="1460997"/>
                <a:chExt cx="567221" cy="271877"/>
              </a:xfrm>
            </p:grpSpPr>
            <p:sp>
              <p:nvSpPr>
                <p:cNvPr id="407" name="Elipse 406"/>
                <p:cNvSpPr/>
                <p:nvPr/>
              </p:nvSpPr>
              <p:spPr>
                <a:xfrm>
                  <a:off x="1581408" y="1460997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/>
                </a:p>
              </p:txBody>
            </p:sp>
            <p:cxnSp>
              <p:nvCxnSpPr>
                <p:cNvPr id="408" name="Conector recto 407"/>
                <p:cNvCxnSpPr/>
                <p:nvPr/>
              </p:nvCxnSpPr>
              <p:spPr>
                <a:xfrm>
                  <a:off x="1647949" y="1530586"/>
                  <a:ext cx="500680" cy="2022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3" name="Grupo 342"/>
              <p:cNvGrpSpPr/>
              <p:nvPr/>
            </p:nvGrpSpPr>
            <p:grpSpPr>
              <a:xfrm>
                <a:off x="1435112" y="1686259"/>
                <a:ext cx="445215" cy="440260"/>
                <a:chOff x="1435112" y="1686259"/>
                <a:chExt cx="445215" cy="440260"/>
              </a:xfrm>
            </p:grpSpPr>
            <p:sp>
              <p:nvSpPr>
                <p:cNvPr id="405" name="Elipse 404"/>
                <p:cNvSpPr/>
                <p:nvPr/>
              </p:nvSpPr>
              <p:spPr>
                <a:xfrm>
                  <a:off x="1435112" y="1686259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/>
                </a:p>
              </p:txBody>
            </p:sp>
            <p:cxnSp>
              <p:nvCxnSpPr>
                <p:cNvPr id="406" name="Conector recto 405"/>
                <p:cNvCxnSpPr/>
                <p:nvPr/>
              </p:nvCxnSpPr>
              <p:spPr>
                <a:xfrm>
                  <a:off x="1498489" y="1744681"/>
                  <a:ext cx="381838" cy="38183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4" name="Grupo 343"/>
              <p:cNvGrpSpPr/>
              <p:nvPr/>
            </p:nvGrpSpPr>
            <p:grpSpPr>
              <a:xfrm>
                <a:off x="1231287" y="1862584"/>
                <a:ext cx="273328" cy="570236"/>
                <a:chOff x="1231287" y="1862584"/>
                <a:chExt cx="273328" cy="570236"/>
              </a:xfrm>
            </p:grpSpPr>
            <p:sp>
              <p:nvSpPr>
                <p:cNvPr id="403" name="Elipse 402"/>
                <p:cNvSpPr/>
                <p:nvPr/>
              </p:nvSpPr>
              <p:spPr>
                <a:xfrm>
                  <a:off x="1231287" y="1862584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/>
                </a:p>
              </p:txBody>
            </p:sp>
            <p:cxnSp>
              <p:nvCxnSpPr>
                <p:cNvPr id="404" name="Conector recto 403"/>
                <p:cNvCxnSpPr/>
                <p:nvPr/>
              </p:nvCxnSpPr>
              <p:spPr>
                <a:xfrm>
                  <a:off x="1293621" y="1935748"/>
                  <a:ext cx="210994" cy="497072"/>
                </a:xfrm>
                <a:prstGeom prst="line">
                  <a:avLst/>
                </a:prstGeom>
                <a:ln>
                  <a:solidFill>
                    <a:srgbClr val="00206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45" name="Grupo 344"/>
              <p:cNvGrpSpPr/>
              <p:nvPr/>
            </p:nvGrpSpPr>
            <p:grpSpPr>
              <a:xfrm>
                <a:off x="1218506" y="114643"/>
                <a:ext cx="256110" cy="555071"/>
                <a:chOff x="1218506" y="114643"/>
                <a:chExt cx="256110" cy="555071"/>
              </a:xfrm>
            </p:grpSpPr>
            <p:sp>
              <p:nvSpPr>
                <p:cNvPr id="401" name="Elipse 400"/>
                <p:cNvSpPr/>
                <p:nvPr/>
              </p:nvSpPr>
              <p:spPr>
                <a:xfrm>
                  <a:off x="1218506" y="561714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/>
                </a:p>
              </p:txBody>
            </p:sp>
            <p:cxnSp>
              <p:nvCxnSpPr>
                <p:cNvPr id="402" name="Conector recto 401"/>
                <p:cNvCxnSpPr/>
                <p:nvPr/>
              </p:nvCxnSpPr>
              <p:spPr>
                <a:xfrm flipV="1">
                  <a:off x="1272328" y="114643"/>
                  <a:ext cx="202288" cy="50068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46" name="Forma libre 345"/>
              <p:cNvSpPr/>
              <p:nvPr/>
            </p:nvSpPr>
            <p:spPr>
              <a:xfrm>
                <a:off x="1005287" y="715833"/>
                <a:ext cx="540000" cy="1080000"/>
              </a:xfrm>
              <a:custGeom>
                <a:avLst/>
                <a:gdLst>
                  <a:gd name="connsiteX0" fmla="*/ 0 w 1258189"/>
                  <a:gd name="connsiteY0" fmla="*/ 0 h 2519817"/>
                  <a:gd name="connsiteX1" fmla="*/ 127017 w 1258189"/>
                  <a:gd name="connsiteY1" fmla="*/ 6413 h 2519817"/>
                  <a:gd name="connsiteX2" fmla="*/ 1258189 w 1258189"/>
                  <a:gd name="connsiteY2" fmla="*/ 1259908 h 2519817"/>
                  <a:gd name="connsiteX3" fmla="*/ 127017 w 1258189"/>
                  <a:gd name="connsiteY3" fmla="*/ 2513403 h 2519817"/>
                  <a:gd name="connsiteX4" fmla="*/ 0 w 1258189"/>
                  <a:gd name="connsiteY4" fmla="*/ 2519817 h 2519817"/>
                  <a:gd name="connsiteX5" fmla="*/ 0 w 1258189"/>
                  <a:gd name="connsiteY5" fmla="*/ 0 h 2519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58189" h="2519817">
                    <a:moveTo>
                      <a:pt x="0" y="0"/>
                    </a:moveTo>
                    <a:lnTo>
                      <a:pt x="127017" y="6413"/>
                    </a:lnTo>
                    <a:cubicBezTo>
                      <a:pt x="762380" y="70938"/>
                      <a:pt x="1258189" y="607522"/>
                      <a:pt x="1258189" y="1259908"/>
                    </a:cubicBezTo>
                    <a:cubicBezTo>
                      <a:pt x="1258189" y="1912295"/>
                      <a:pt x="762380" y="2448878"/>
                      <a:pt x="127017" y="2513403"/>
                    </a:cubicBezTo>
                    <a:lnTo>
                      <a:pt x="0" y="251981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PE"/>
              </a:p>
            </p:txBody>
          </p:sp>
          <p:grpSp>
            <p:nvGrpSpPr>
              <p:cNvPr id="347" name="Grupo 346"/>
              <p:cNvGrpSpPr/>
              <p:nvPr/>
            </p:nvGrpSpPr>
            <p:grpSpPr>
              <a:xfrm>
                <a:off x="1372664" y="0"/>
                <a:ext cx="3159955" cy="186834"/>
                <a:chOff x="1372664" y="0"/>
                <a:chExt cx="3159955" cy="186834"/>
              </a:xfrm>
            </p:grpSpPr>
            <p:sp>
              <p:nvSpPr>
                <p:cNvPr id="394" name="Elipse 393"/>
                <p:cNvSpPr/>
                <p:nvPr/>
              </p:nvSpPr>
              <p:spPr>
                <a:xfrm>
                  <a:off x="1372664" y="0"/>
                  <a:ext cx="180000" cy="180000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5" name="Pentágono 394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1484417" y="1124"/>
                  <a:ext cx="1080000" cy="180000"/>
                </a:xfrm>
                <a:prstGeom prst="homePlat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44BE2A19-F1D7-4B03-B332-AA8A63940A4A}" type="TxLink">
                    <a:rPr lang="en-US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Comercio</a:t>
                  </a:fld>
                  <a:endParaRPr lang="es-PE" sz="800" b="1" kern="120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6" name="Elipse 395"/>
                <p:cNvSpPr/>
                <p:nvPr/>
              </p:nvSpPr>
              <p:spPr>
                <a:xfrm>
                  <a:off x="1435733" y="40289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397" name="Grupo 396"/>
                <p:cNvGrpSpPr/>
                <p:nvPr/>
              </p:nvGrpSpPr>
              <p:grpSpPr>
                <a:xfrm>
                  <a:off x="2517048" y="5987"/>
                  <a:ext cx="1036751" cy="180847"/>
                  <a:chOff x="2517048" y="5987"/>
                  <a:chExt cx="1036751" cy="180847"/>
                </a:xfrm>
              </p:grpSpPr>
              <p:sp>
                <p:nvSpPr>
                  <p:cNvPr id="399" name="Cheurón 398"/>
                  <p:cNvSpPr/>
                  <p:nvPr/>
                </p:nvSpPr>
                <p:spPr>
                  <a:xfrm>
                    <a:off x="2517048" y="5987"/>
                    <a:ext cx="541361" cy="180000"/>
                  </a:xfrm>
                  <a:prstGeom prst="chevron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400" name="Rectángulo 399"/>
                  <p:cNvSpPr/>
                  <p:nvPr/>
                </p:nvSpPr>
                <p:spPr>
                  <a:xfrm>
                    <a:off x="2653799" y="6834"/>
                    <a:ext cx="900000" cy="180000"/>
                  </a:xfrm>
                  <a:prstGeom prst="rect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 algn="ctr" defTabSz="914400" rtl="0" eaLnBrk="1" latinLnBrk="0" hangingPunct="1"/>
                    <a:fld id="{B176B60B-933E-413C-A114-534A1B82C331}" type="TxLink">
                      <a:rPr lang="en-US" sz="800" b="1" kern="120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pPr marL="0" indent="0" algn="ctr" defTabSz="914400" rtl="0" eaLnBrk="1" latinLnBrk="0" hangingPunct="1"/>
                      <a:t>3,275</a:t>
                    </a:fld>
                    <a:endParaRPr lang="es-PE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398" name="Cheurón 397"/>
                <p:cNvSpPr/>
                <p:nvPr/>
              </p:nvSpPr>
              <p:spPr>
                <a:xfrm>
                  <a:off x="3632619" y="5871"/>
                  <a:ext cx="900000" cy="180000"/>
                </a:xfrm>
                <a:prstGeom prst="chevron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56E63757-0461-4DBD-A068-3A435847812B}" type="TxLink">
                    <a:rPr lang="en-US" sz="800" b="1" kern="120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 197,235 </a:t>
                  </a:fld>
                  <a:endParaRPr lang="es-PE" sz="800" b="1" kern="120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48" name="Grupo 347"/>
              <p:cNvGrpSpPr/>
              <p:nvPr/>
            </p:nvGrpSpPr>
            <p:grpSpPr>
              <a:xfrm>
                <a:off x="1817627" y="277279"/>
                <a:ext cx="3159955" cy="186834"/>
                <a:chOff x="1817627" y="277279"/>
                <a:chExt cx="3159955" cy="186834"/>
              </a:xfrm>
            </p:grpSpPr>
            <p:sp>
              <p:nvSpPr>
                <p:cNvPr id="387" name="Elipse 386"/>
                <p:cNvSpPr/>
                <p:nvPr/>
              </p:nvSpPr>
              <p:spPr>
                <a:xfrm>
                  <a:off x="1817627" y="277279"/>
                  <a:ext cx="180000" cy="180000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88" name="Pentágono 387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1929380" y="278403"/>
                  <a:ext cx="1080000" cy="180000"/>
                </a:xfrm>
                <a:prstGeom prst="homePlat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1D323F8D-8F36-4DA7-B7FB-452D91717D46}" type="TxLink">
                    <a:rPr lang="en-US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Servicios</a:t>
                  </a:fld>
                  <a:endParaRPr lang="es-PE" sz="800" b="1" kern="120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89" name="Elipse 388"/>
                <p:cNvSpPr/>
                <p:nvPr/>
              </p:nvSpPr>
              <p:spPr>
                <a:xfrm>
                  <a:off x="1880696" y="317568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390" name="Grupo 389"/>
                <p:cNvGrpSpPr/>
                <p:nvPr/>
              </p:nvGrpSpPr>
              <p:grpSpPr>
                <a:xfrm>
                  <a:off x="2962011" y="283266"/>
                  <a:ext cx="1036751" cy="180847"/>
                  <a:chOff x="2962011" y="283266"/>
                  <a:chExt cx="1036751" cy="180847"/>
                </a:xfrm>
              </p:grpSpPr>
              <p:sp>
                <p:nvSpPr>
                  <p:cNvPr id="392" name="Cheurón 391"/>
                  <p:cNvSpPr/>
                  <p:nvPr/>
                </p:nvSpPr>
                <p:spPr>
                  <a:xfrm>
                    <a:off x="2962011" y="283266"/>
                    <a:ext cx="541361" cy="180000"/>
                  </a:xfrm>
                  <a:prstGeom prst="chevron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93" name="Rectángulo 392"/>
                  <p:cNvSpPr/>
                  <p:nvPr/>
                </p:nvSpPr>
                <p:spPr>
                  <a:xfrm>
                    <a:off x="3098762" y="284113"/>
                    <a:ext cx="900000" cy="180000"/>
                  </a:xfrm>
                  <a:prstGeom prst="rect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 algn="ctr" defTabSz="914400" rtl="0" eaLnBrk="1" latinLnBrk="0" hangingPunct="1"/>
                    <a:fld id="{440BD17A-04E7-4619-B05C-1CCC45FEDFE8}" type="TxLink">
                      <a:rPr lang="en-US" sz="800" b="1" kern="120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pPr marL="0" indent="0" algn="ctr" defTabSz="914400" rtl="0" eaLnBrk="1" latinLnBrk="0" hangingPunct="1"/>
                      <a:t>3,240</a:t>
                    </a:fld>
                    <a:endParaRPr lang="es-PE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391" name="Cheurón 390"/>
                <p:cNvSpPr/>
                <p:nvPr/>
              </p:nvSpPr>
              <p:spPr>
                <a:xfrm>
                  <a:off x="4077582" y="283150"/>
                  <a:ext cx="900000" cy="180000"/>
                </a:xfrm>
                <a:prstGeom prst="chevron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57D87D56-D7CB-480E-8A39-175777C2F159}" type="TxLink">
                    <a:rPr lang="en-US" sz="800" b="1" kern="120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 98,794 </a:t>
                  </a:fld>
                  <a:endParaRPr lang="es-PE" sz="800" b="1" kern="120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49" name="Grupo 348"/>
              <p:cNvGrpSpPr/>
              <p:nvPr/>
            </p:nvGrpSpPr>
            <p:grpSpPr>
              <a:xfrm>
                <a:off x="2016901" y="677164"/>
                <a:ext cx="3147255" cy="186834"/>
                <a:chOff x="2016901" y="677164"/>
                <a:chExt cx="3147255" cy="186834"/>
              </a:xfrm>
            </p:grpSpPr>
            <p:sp>
              <p:nvSpPr>
                <p:cNvPr id="380" name="Elipse 379"/>
                <p:cNvSpPr/>
                <p:nvPr/>
              </p:nvSpPr>
              <p:spPr>
                <a:xfrm>
                  <a:off x="2016901" y="677164"/>
                  <a:ext cx="180000" cy="180000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81" name="Pentágono 380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2128654" y="678288"/>
                  <a:ext cx="1080000" cy="180000"/>
                </a:xfrm>
                <a:prstGeom prst="homePlat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3B205EE7-870E-401C-BEDA-36B9520A7C23}" type="TxLink">
                    <a:rPr lang="en-US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Industria</a:t>
                  </a:fld>
                  <a:endParaRPr lang="es-PE" sz="800" b="1" kern="120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82" name="Elipse 381"/>
                <p:cNvSpPr/>
                <p:nvPr/>
              </p:nvSpPr>
              <p:spPr>
                <a:xfrm>
                  <a:off x="2079970" y="717453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383" name="Grupo 382"/>
                <p:cNvGrpSpPr/>
                <p:nvPr/>
              </p:nvGrpSpPr>
              <p:grpSpPr>
                <a:xfrm>
                  <a:off x="3161285" y="683151"/>
                  <a:ext cx="1036751" cy="180847"/>
                  <a:chOff x="3161285" y="683151"/>
                  <a:chExt cx="1036751" cy="180847"/>
                </a:xfrm>
              </p:grpSpPr>
              <p:sp>
                <p:nvSpPr>
                  <p:cNvPr id="385" name="Cheurón 384"/>
                  <p:cNvSpPr/>
                  <p:nvPr/>
                </p:nvSpPr>
                <p:spPr>
                  <a:xfrm>
                    <a:off x="3161285" y="683151"/>
                    <a:ext cx="541361" cy="180000"/>
                  </a:xfrm>
                  <a:prstGeom prst="chevron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86" name="Rectángulo 385"/>
                  <p:cNvSpPr/>
                  <p:nvPr/>
                </p:nvSpPr>
                <p:spPr>
                  <a:xfrm>
                    <a:off x="3298036" y="683998"/>
                    <a:ext cx="900000" cy="180000"/>
                  </a:xfrm>
                  <a:prstGeom prst="rect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 algn="ctr" defTabSz="914400" rtl="0" eaLnBrk="1" latinLnBrk="0" hangingPunct="1"/>
                    <a:fld id="{49940FC3-48AD-4520-9477-D9FCDE21320A}" type="TxLink">
                      <a:rPr lang="en-US" sz="800" b="1" kern="120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pPr marL="0" indent="0" algn="ctr" defTabSz="914400" rtl="0" eaLnBrk="1" latinLnBrk="0" hangingPunct="1"/>
                      <a:t>3,159</a:t>
                    </a:fld>
                    <a:endParaRPr lang="es-PE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384" name="Cheurón 383"/>
                <p:cNvSpPr/>
                <p:nvPr/>
              </p:nvSpPr>
              <p:spPr>
                <a:xfrm>
                  <a:off x="4264156" y="683035"/>
                  <a:ext cx="900000" cy="180000"/>
                </a:xfrm>
                <a:prstGeom prst="chevron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15748547-ABD4-474F-B82B-4DF3B543398A}" type="TxLink">
                    <a:rPr lang="en-US" sz="800" b="1" kern="120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 170,410 </a:t>
                  </a:fld>
                  <a:endParaRPr lang="es-PE" sz="800" b="1" kern="120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50" name="Grupo 349"/>
              <p:cNvGrpSpPr/>
              <p:nvPr/>
            </p:nvGrpSpPr>
            <p:grpSpPr>
              <a:xfrm>
                <a:off x="2141330" y="1153619"/>
                <a:ext cx="2181135" cy="186834"/>
                <a:chOff x="2141330" y="1153619"/>
                <a:chExt cx="2181135" cy="186834"/>
              </a:xfrm>
            </p:grpSpPr>
            <p:sp>
              <p:nvSpPr>
                <p:cNvPr id="374" name="Elipse 373"/>
                <p:cNvSpPr/>
                <p:nvPr/>
              </p:nvSpPr>
              <p:spPr>
                <a:xfrm>
                  <a:off x="2141330" y="1153619"/>
                  <a:ext cx="180000" cy="180000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75" name="Pentágono 374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2253083" y="1154743"/>
                  <a:ext cx="1080000" cy="180000"/>
                </a:xfrm>
                <a:prstGeom prst="homePlat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1D60FC7B-8CF9-4029-89D2-53FA15D9AC8D}" type="TxLink">
                    <a:rPr lang="en-US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Construcción</a:t>
                  </a:fld>
                  <a:endParaRPr lang="es-PE" sz="800" b="1" kern="120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76" name="Elipse 375"/>
                <p:cNvSpPr/>
                <p:nvPr/>
              </p:nvSpPr>
              <p:spPr>
                <a:xfrm>
                  <a:off x="2204399" y="1193908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377" name="Grupo 376"/>
                <p:cNvGrpSpPr/>
                <p:nvPr/>
              </p:nvGrpSpPr>
              <p:grpSpPr>
                <a:xfrm>
                  <a:off x="3285714" y="1159606"/>
                  <a:ext cx="1036751" cy="180847"/>
                  <a:chOff x="3285714" y="1159606"/>
                  <a:chExt cx="1036751" cy="180847"/>
                </a:xfrm>
              </p:grpSpPr>
              <p:sp>
                <p:nvSpPr>
                  <p:cNvPr id="378" name="Cheurón 377"/>
                  <p:cNvSpPr/>
                  <p:nvPr/>
                </p:nvSpPr>
                <p:spPr>
                  <a:xfrm>
                    <a:off x="3285714" y="1159606"/>
                    <a:ext cx="541361" cy="180000"/>
                  </a:xfrm>
                  <a:prstGeom prst="chevron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79" name="Rectángulo 378"/>
                  <p:cNvSpPr/>
                  <p:nvPr/>
                </p:nvSpPr>
                <p:spPr>
                  <a:xfrm>
                    <a:off x="3422465" y="1160453"/>
                    <a:ext cx="900000" cy="180000"/>
                  </a:xfrm>
                  <a:prstGeom prst="rect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 algn="ctr" defTabSz="914400" rtl="0" eaLnBrk="1" latinLnBrk="0" hangingPunct="1"/>
                    <a:fld id="{0E745F8E-4D80-4748-A3FF-34B85B160EC7}" type="TxLink">
                      <a:rPr lang="en-US" sz="800" b="1" kern="120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pPr marL="0" indent="0" algn="ctr" defTabSz="914400" rtl="0" eaLnBrk="1" latinLnBrk="0" hangingPunct="1"/>
                      <a:t>1,310</a:t>
                    </a:fld>
                    <a:endParaRPr lang="es-PE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351" name="Grupo 350"/>
              <p:cNvGrpSpPr/>
              <p:nvPr/>
            </p:nvGrpSpPr>
            <p:grpSpPr>
              <a:xfrm>
                <a:off x="2016901" y="1629987"/>
                <a:ext cx="2181135" cy="186834"/>
                <a:chOff x="2016901" y="1629987"/>
                <a:chExt cx="2181135" cy="186834"/>
              </a:xfrm>
            </p:grpSpPr>
            <p:sp>
              <p:nvSpPr>
                <p:cNvPr id="368" name="Elipse 367"/>
                <p:cNvSpPr/>
                <p:nvPr/>
              </p:nvSpPr>
              <p:spPr>
                <a:xfrm>
                  <a:off x="2016901" y="1629987"/>
                  <a:ext cx="180000" cy="180000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69" name="Pentágono 368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2128654" y="1631111"/>
                  <a:ext cx="1080000" cy="180000"/>
                </a:xfrm>
                <a:prstGeom prst="homePlat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2DF65131-E719-4847-98AB-EBD6BDE10210}" type="TxLink">
                    <a:rPr lang="en-US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Minería</a:t>
                  </a:fld>
                  <a:endParaRPr lang="es-PE" sz="800" b="1" kern="120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70" name="Elipse 369"/>
                <p:cNvSpPr/>
                <p:nvPr/>
              </p:nvSpPr>
              <p:spPr>
                <a:xfrm>
                  <a:off x="2079970" y="1670276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371" name="Grupo 370"/>
                <p:cNvGrpSpPr/>
                <p:nvPr/>
              </p:nvGrpSpPr>
              <p:grpSpPr>
                <a:xfrm>
                  <a:off x="3161285" y="1635974"/>
                  <a:ext cx="1036751" cy="180847"/>
                  <a:chOff x="3161285" y="1635974"/>
                  <a:chExt cx="1036751" cy="180847"/>
                </a:xfrm>
              </p:grpSpPr>
              <p:sp>
                <p:nvSpPr>
                  <p:cNvPr id="372" name="Cheurón 371"/>
                  <p:cNvSpPr/>
                  <p:nvPr/>
                </p:nvSpPr>
                <p:spPr>
                  <a:xfrm>
                    <a:off x="3161285" y="1635974"/>
                    <a:ext cx="541361" cy="180000"/>
                  </a:xfrm>
                  <a:prstGeom prst="chevron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73" name="Rectángulo 372"/>
                  <p:cNvSpPr/>
                  <p:nvPr/>
                </p:nvSpPr>
                <p:spPr>
                  <a:xfrm>
                    <a:off x="3298036" y="1636821"/>
                    <a:ext cx="900000" cy="180000"/>
                  </a:xfrm>
                  <a:prstGeom prst="rect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 algn="ctr" defTabSz="914400" rtl="0" eaLnBrk="1" latinLnBrk="0" hangingPunct="1"/>
                    <a:fld id="{B0FDC688-B1B8-4A86-8808-3927C49B24B2}" type="TxLink">
                      <a:rPr lang="en-US" sz="800" b="1" kern="120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pPr marL="0" indent="0" algn="ctr" defTabSz="914400" rtl="0" eaLnBrk="1" latinLnBrk="0" hangingPunct="1"/>
                      <a:t>267</a:t>
                    </a:fld>
                    <a:endParaRPr lang="es-PE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352" name="Grupo 351"/>
              <p:cNvGrpSpPr/>
              <p:nvPr/>
            </p:nvGrpSpPr>
            <p:grpSpPr>
              <a:xfrm>
                <a:off x="1817627" y="2077249"/>
                <a:ext cx="3159955" cy="186834"/>
                <a:chOff x="1817627" y="2077249"/>
                <a:chExt cx="3159955" cy="186834"/>
              </a:xfrm>
            </p:grpSpPr>
            <p:sp>
              <p:nvSpPr>
                <p:cNvPr id="361" name="Elipse 360"/>
                <p:cNvSpPr/>
                <p:nvPr/>
              </p:nvSpPr>
              <p:spPr>
                <a:xfrm>
                  <a:off x="1817627" y="2077249"/>
                  <a:ext cx="180000" cy="180000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62" name="Pentágono 361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1929380" y="2078373"/>
                  <a:ext cx="1080000" cy="180000"/>
                </a:xfrm>
                <a:prstGeom prst="homePlat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87C3F139-38AA-473E-8CAD-8A18D4BBA346}" type="TxLink">
                    <a:rPr lang="en-US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Agropecuario</a:t>
                  </a:fld>
                  <a:endParaRPr lang="es-PE" sz="800" b="1" kern="120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63" name="Elipse 362"/>
                <p:cNvSpPr/>
                <p:nvPr/>
              </p:nvSpPr>
              <p:spPr>
                <a:xfrm>
                  <a:off x="1880696" y="2117538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364" name="Grupo 363"/>
                <p:cNvGrpSpPr/>
                <p:nvPr/>
              </p:nvGrpSpPr>
              <p:grpSpPr>
                <a:xfrm>
                  <a:off x="2962011" y="2083236"/>
                  <a:ext cx="1036751" cy="180847"/>
                  <a:chOff x="2962011" y="2083236"/>
                  <a:chExt cx="1036751" cy="180847"/>
                </a:xfrm>
              </p:grpSpPr>
              <p:sp>
                <p:nvSpPr>
                  <p:cNvPr id="366" name="Cheurón 365"/>
                  <p:cNvSpPr/>
                  <p:nvPr/>
                </p:nvSpPr>
                <p:spPr>
                  <a:xfrm>
                    <a:off x="2962011" y="2083236"/>
                    <a:ext cx="541361" cy="180000"/>
                  </a:xfrm>
                  <a:prstGeom prst="chevron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67" name="Rectángulo 366"/>
                  <p:cNvSpPr/>
                  <p:nvPr/>
                </p:nvSpPr>
                <p:spPr>
                  <a:xfrm>
                    <a:off x="3098762" y="2084083"/>
                    <a:ext cx="900000" cy="180000"/>
                  </a:xfrm>
                  <a:prstGeom prst="rect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 algn="ctr" defTabSz="914400" rtl="0" eaLnBrk="1" latinLnBrk="0" hangingPunct="1"/>
                    <a:fld id="{A76679E3-A0A0-4852-9B10-8AA0E8A72039}" type="TxLink">
                      <a:rPr lang="en-US" sz="800" b="1" kern="120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pPr marL="0" indent="0" algn="ctr" defTabSz="914400" rtl="0" eaLnBrk="1" latinLnBrk="0" hangingPunct="1"/>
                      <a:t>175</a:t>
                    </a:fld>
                    <a:endParaRPr lang="es-PE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365" name="Cheurón 364"/>
                <p:cNvSpPr/>
                <p:nvPr/>
              </p:nvSpPr>
              <p:spPr>
                <a:xfrm>
                  <a:off x="4077582" y="2083120"/>
                  <a:ext cx="900000" cy="180000"/>
                </a:xfrm>
                <a:prstGeom prst="chevron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7C8D7894-3043-4D54-90B5-F6BA100BBDB2}" type="TxLink">
                    <a:rPr lang="en-US" sz="800" b="1" kern="120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 9,884 </a:t>
                  </a:fld>
                  <a:endParaRPr lang="es-PE" sz="800" b="1" kern="120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353" name="Grupo 352"/>
              <p:cNvGrpSpPr/>
              <p:nvPr/>
            </p:nvGrpSpPr>
            <p:grpSpPr>
              <a:xfrm>
                <a:off x="1390796" y="2372648"/>
                <a:ext cx="3147255" cy="186834"/>
                <a:chOff x="1390796" y="2372648"/>
                <a:chExt cx="3147255" cy="186834"/>
              </a:xfrm>
            </p:grpSpPr>
            <p:sp>
              <p:nvSpPr>
                <p:cNvPr id="354" name="Elipse 353"/>
                <p:cNvSpPr/>
                <p:nvPr/>
              </p:nvSpPr>
              <p:spPr>
                <a:xfrm>
                  <a:off x="1390796" y="2372648"/>
                  <a:ext cx="180000" cy="180000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55" name="Pentágono 354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1502549" y="2373772"/>
                  <a:ext cx="1080000" cy="180000"/>
                </a:xfrm>
                <a:prstGeom prst="homePlat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211C1839-9E4A-414B-B563-FA543DBA6B58}" type="TxLink">
                    <a:rPr lang="en-US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Pesca</a:t>
                  </a:fld>
                  <a:endParaRPr lang="es-PE" sz="800" b="1" kern="120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56" name="Elipse 355"/>
                <p:cNvSpPr/>
                <p:nvPr/>
              </p:nvSpPr>
              <p:spPr>
                <a:xfrm>
                  <a:off x="1453865" y="2412937"/>
                  <a:ext cx="108000" cy="108000"/>
                </a:xfrm>
                <a:prstGeom prst="ellips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PE" sz="1400" b="1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357" name="Grupo 356"/>
                <p:cNvGrpSpPr/>
                <p:nvPr/>
              </p:nvGrpSpPr>
              <p:grpSpPr>
                <a:xfrm>
                  <a:off x="2535180" y="2378635"/>
                  <a:ext cx="1036751" cy="180847"/>
                  <a:chOff x="2535180" y="2378635"/>
                  <a:chExt cx="1036751" cy="180847"/>
                </a:xfrm>
              </p:grpSpPr>
              <p:sp>
                <p:nvSpPr>
                  <p:cNvPr id="359" name="Cheurón 358"/>
                  <p:cNvSpPr/>
                  <p:nvPr/>
                </p:nvSpPr>
                <p:spPr>
                  <a:xfrm>
                    <a:off x="2535180" y="2378635"/>
                    <a:ext cx="541361" cy="180000"/>
                  </a:xfrm>
                  <a:prstGeom prst="chevron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60" name="Rectángulo 359"/>
                  <p:cNvSpPr/>
                  <p:nvPr/>
                </p:nvSpPr>
                <p:spPr>
                  <a:xfrm>
                    <a:off x="2671931" y="2379482"/>
                    <a:ext cx="900000" cy="180000"/>
                  </a:xfrm>
                  <a:prstGeom prst="rect">
                    <a:avLst/>
                  </a:prstGeom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 algn="ctr" defTabSz="914400" rtl="0" eaLnBrk="1" latinLnBrk="0" hangingPunct="1"/>
                    <a:fld id="{C64A3CFE-8C1E-4353-907E-19BBCB75223F}" type="TxLink">
                      <a:rPr lang="en-US" sz="800" b="1" kern="120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rPr>
                      <a:pPr marL="0" indent="0" algn="ctr" defTabSz="914400" rtl="0" eaLnBrk="1" latinLnBrk="0" hangingPunct="1"/>
                      <a:t>20</a:t>
                    </a:fld>
                    <a:endParaRPr lang="es-PE" sz="800" b="1" kern="1200">
                      <a:solidFill>
                        <a:srgbClr val="00206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358" name="Cheurón 357"/>
                <p:cNvSpPr/>
                <p:nvPr/>
              </p:nvSpPr>
              <p:spPr>
                <a:xfrm>
                  <a:off x="3638051" y="2378519"/>
                  <a:ext cx="900000" cy="180000"/>
                </a:xfrm>
                <a:prstGeom prst="chevron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 defTabSz="914400" rtl="0" eaLnBrk="1" latinLnBrk="0" hangingPunct="1"/>
                  <a:fld id="{C8FE6BD6-6509-432A-8C80-C3630D594AD3}" type="TxLink">
                    <a:rPr lang="en-US" sz="800" b="1" kern="120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rPr>
                    <a:pPr marL="0" indent="0" algn="ctr" defTabSz="914400" rtl="0" eaLnBrk="1" latinLnBrk="0" hangingPunct="1"/>
                    <a:t> 525 </a:t>
                  </a:fld>
                  <a:endParaRPr lang="es-PE" sz="800" b="1" kern="120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327" name="Cheurón 326"/>
            <p:cNvSpPr/>
            <p:nvPr/>
          </p:nvSpPr>
          <p:spPr>
            <a:xfrm>
              <a:off x="4269566" y="1635011"/>
              <a:ext cx="900000" cy="180000"/>
            </a:xfrm>
            <a:prstGeom prst="chevron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 defTabSz="914400" rtl="0" eaLnBrk="1" latinLnBrk="0" hangingPunct="1"/>
              <a:fld id="{A081BF86-E9E2-45C2-9D95-769CBF5D5F3C}" type="TxLink">
                <a:rPr lang="en-US" sz="800" b="1"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pPr marL="0" indent="0" algn="ctr" defTabSz="914400" rtl="0" eaLnBrk="1" latinLnBrk="0" hangingPunct="1"/>
                <a:t> 2,027 </a:t>
              </a:fld>
              <a:endParaRPr lang="es-PE" sz="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8" name="Cheurón 327"/>
            <p:cNvSpPr/>
            <p:nvPr/>
          </p:nvSpPr>
          <p:spPr>
            <a:xfrm>
              <a:off x="4403402" y="1162039"/>
              <a:ext cx="900000" cy="180000"/>
            </a:xfrm>
            <a:prstGeom prst="chevron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 defTabSz="914400" rtl="0" eaLnBrk="1" latinLnBrk="0" hangingPunct="1"/>
              <a:fld id="{7ADDEA74-85A5-45B4-BBE5-B28EA9A20201}" type="TxLink">
                <a:rPr lang="en-US" sz="800" b="1" kern="120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pPr marL="0" indent="0" algn="ctr" defTabSz="914400" rtl="0" eaLnBrk="1" latinLnBrk="0" hangingPunct="1"/>
                <a:t> 9,756 </a:t>
              </a:fld>
              <a:endParaRPr lang="es-PE" sz="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9" name="Cheurón 328"/>
            <p:cNvSpPr/>
            <p:nvPr/>
          </p:nvSpPr>
          <p:spPr>
            <a:xfrm>
              <a:off x="3408169" y="5204"/>
              <a:ext cx="252000" cy="180000"/>
            </a:xfrm>
            <a:prstGeom prst="chevro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PE">
                <a:solidFill>
                  <a:schemeClr val="tx1"/>
                </a:solidFill>
              </a:endParaRPr>
            </a:p>
          </p:txBody>
        </p:sp>
        <p:sp>
          <p:nvSpPr>
            <p:cNvPr id="330" name="Cheurón 329"/>
            <p:cNvSpPr/>
            <p:nvPr/>
          </p:nvSpPr>
          <p:spPr>
            <a:xfrm>
              <a:off x="3858515" y="284580"/>
              <a:ext cx="252000" cy="180000"/>
            </a:xfrm>
            <a:prstGeom prst="chevro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PE">
                <a:solidFill>
                  <a:schemeClr val="tx1"/>
                </a:solidFill>
              </a:endParaRPr>
            </a:p>
          </p:txBody>
        </p:sp>
        <p:sp>
          <p:nvSpPr>
            <p:cNvPr id="331" name="Cheurón 330"/>
            <p:cNvSpPr/>
            <p:nvPr/>
          </p:nvSpPr>
          <p:spPr>
            <a:xfrm>
              <a:off x="4054203" y="685302"/>
              <a:ext cx="252000" cy="180000"/>
            </a:xfrm>
            <a:prstGeom prst="chevro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PE">
                <a:solidFill>
                  <a:schemeClr val="tx1"/>
                </a:solidFill>
              </a:endParaRPr>
            </a:p>
          </p:txBody>
        </p:sp>
        <p:sp>
          <p:nvSpPr>
            <p:cNvPr id="332" name="Cheurón 331"/>
            <p:cNvSpPr/>
            <p:nvPr/>
          </p:nvSpPr>
          <p:spPr>
            <a:xfrm>
              <a:off x="4198036" y="1162470"/>
              <a:ext cx="252000" cy="180000"/>
            </a:xfrm>
            <a:prstGeom prst="chevro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PE">
                <a:solidFill>
                  <a:schemeClr val="tx1"/>
                </a:solidFill>
              </a:endParaRPr>
            </a:p>
          </p:txBody>
        </p:sp>
        <p:sp>
          <p:nvSpPr>
            <p:cNvPr id="333" name="Cheurón 332"/>
            <p:cNvSpPr/>
            <p:nvPr/>
          </p:nvSpPr>
          <p:spPr>
            <a:xfrm>
              <a:off x="4061121" y="1639055"/>
              <a:ext cx="252000" cy="180000"/>
            </a:xfrm>
            <a:prstGeom prst="chevro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PE">
                <a:solidFill>
                  <a:schemeClr val="tx1"/>
                </a:solidFill>
              </a:endParaRPr>
            </a:p>
          </p:txBody>
        </p:sp>
        <p:sp>
          <p:nvSpPr>
            <p:cNvPr id="334" name="Cheurón 333"/>
            <p:cNvSpPr/>
            <p:nvPr/>
          </p:nvSpPr>
          <p:spPr>
            <a:xfrm>
              <a:off x="3869468" y="2077249"/>
              <a:ext cx="252000" cy="180000"/>
            </a:xfrm>
            <a:prstGeom prst="chevro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PE">
                <a:solidFill>
                  <a:schemeClr val="tx1"/>
                </a:solidFill>
              </a:endParaRPr>
            </a:p>
          </p:txBody>
        </p:sp>
        <p:sp>
          <p:nvSpPr>
            <p:cNvPr id="335" name="Cheurón 334"/>
            <p:cNvSpPr/>
            <p:nvPr/>
          </p:nvSpPr>
          <p:spPr>
            <a:xfrm>
              <a:off x="3431965" y="2381975"/>
              <a:ext cx="252000" cy="180000"/>
            </a:xfrm>
            <a:prstGeom prst="chevro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PE">
                <a:solidFill>
                  <a:schemeClr val="tx1"/>
                </a:solidFill>
              </a:endParaRPr>
            </a:p>
          </p:txBody>
        </p:sp>
      </p:grpSp>
      <p:grpSp>
        <p:nvGrpSpPr>
          <p:cNvPr id="413" name="Grupo 412"/>
          <p:cNvGrpSpPr/>
          <p:nvPr/>
        </p:nvGrpSpPr>
        <p:grpSpPr>
          <a:xfrm>
            <a:off x="460375" y="7154369"/>
            <a:ext cx="3103109" cy="2437366"/>
            <a:chOff x="0" y="0"/>
            <a:chExt cx="3056796" cy="2425883"/>
          </a:xfrm>
        </p:grpSpPr>
        <p:grpSp>
          <p:nvGrpSpPr>
            <p:cNvPr id="414" name="Grupo 413"/>
            <p:cNvGrpSpPr/>
            <p:nvPr/>
          </p:nvGrpSpPr>
          <p:grpSpPr>
            <a:xfrm>
              <a:off x="1166380" y="6874"/>
              <a:ext cx="1890416" cy="371677"/>
              <a:chOff x="1166380" y="6874"/>
              <a:chExt cx="1888073" cy="369332"/>
            </a:xfrm>
          </p:grpSpPr>
          <p:sp>
            <p:nvSpPr>
              <p:cNvPr id="462" name="CuadroTexto 76"/>
              <p:cNvSpPr txBox="1"/>
              <p:nvPr/>
            </p:nvSpPr>
            <p:spPr>
              <a:xfrm>
                <a:off x="1166380" y="6874"/>
                <a:ext cx="109013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s-PE" sz="900" b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N° de empresas</a:t>
                </a:r>
              </a:p>
              <a:p>
                <a:pPr algn="ctr"/>
                <a:r>
                  <a:rPr lang="es-PE" sz="900">
                    <a:latin typeface="Arial" panose="020B0604020202020204" pitchFamily="34" charset="0"/>
                    <a:cs typeface="Arial" panose="020B0604020202020204" pitchFamily="34" charset="0"/>
                  </a:rPr>
                  <a:t>(Cantidad)</a:t>
                </a:r>
              </a:p>
            </p:txBody>
          </p:sp>
          <p:sp>
            <p:nvSpPr>
              <p:cNvPr id="463" name="CuadroTexto 76"/>
              <p:cNvSpPr txBox="1"/>
              <p:nvPr/>
            </p:nvSpPr>
            <p:spPr>
              <a:xfrm>
                <a:off x="2217594" y="6874"/>
                <a:ext cx="836859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s-PE" sz="900" b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MYPE</a:t>
                </a:r>
              </a:p>
              <a:p>
                <a:pPr algn="ctr"/>
                <a:r>
                  <a:rPr lang="es-PE" sz="900">
                    <a:latin typeface="Arial" panose="020B0604020202020204" pitchFamily="34" charset="0"/>
                    <a:cs typeface="Arial" panose="020B0604020202020204" pitchFamily="34" charset="0"/>
                  </a:rPr>
                  <a:t>(%)</a:t>
                </a:r>
              </a:p>
            </p:txBody>
          </p:sp>
        </p:grpSp>
        <p:sp>
          <p:nvSpPr>
            <p:cNvPr id="415" name="CuadroTexto 76"/>
            <p:cNvSpPr txBox="1"/>
            <p:nvPr/>
          </p:nvSpPr>
          <p:spPr>
            <a:xfrm>
              <a:off x="73896" y="0"/>
              <a:ext cx="1092484" cy="3716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900" b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Sector</a:t>
              </a:r>
            </a:p>
            <a:p>
              <a:pPr algn="ctr"/>
              <a:endParaRPr lang="es-PE" sz="9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16" name="Grupo 415"/>
            <p:cNvGrpSpPr/>
            <p:nvPr/>
          </p:nvGrpSpPr>
          <p:grpSpPr>
            <a:xfrm>
              <a:off x="0" y="500570"/>
              <a:ext cx="2948448" cy="1925313"/>
              <a:chOff x="0" y="500570"/>
              <a:chExt cx="2943759" cy="1912415"/>
            </a:xfrm>
          </p:grpSpPr>
          <p:grpSp>
            <p:nvGrpSpPr>
              <p:cNvPr id="417" name="Grupo 416"/>
              <p:cNvGrpSpPr/>
              <p:nvPr/>
            </p:nvGrpSpPr>
            <p:grpSpPr>
              <a:xfrm>
                <a:off x="6792" y="500570"/>
                <a:ext cx="2936967" cy="180028"/>
                <a:chOff x="6792" y="500570"/>
                <a:chExt cx="2936967" cy="180028"/>
              </a:xfrm>
            </p:grpSpPr>
            <p:sp>
              <p:nvSpPr>
                <p:cNvPr id="457" name="Rectángulo redondeado 456"/>
                <p:cNvSpPr/>
                <p:nvPr/>
              </p:nvSpPr>
              <p:spPr>
                <a:xfrm>
                  <a:off x="2287267" y="500570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5EBDA278-2348-4E18-B3BB-3127DDD04429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87.5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8" name="Rectángulo redondeado 457"/>
                <p:cNvSpPr/>
                <p:nvPr/>
              </p:nvSpPr>
              <p:spPr>
                <a:xfrm>
                  <a:off x="1291690" y="500598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F4E43958-E99F-4BE8-83A9-94EB99B04514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4,367 </a:t>
                  </a:fld>
                  <a:endParaRPr lang="es-PE" sz="6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459" name="Grupo 458"/>
                <p:cNvGrpSpPr/>
                <p:nvPr/>
              </p:nvGrpSpPr>
              <p:grpSpPr>
                <a:xfrm>
                  <a:off x="6792" y="500598"/>
                  <a:ext cx="1175492" cy="180000"/>
                  <a:chOff x="6792" y="500598"/>
                  <a:chExt cx="1175492" cy="180000"/>
                </a:xfrm>
              </p:grpSpPr>
              <p:sp>
                <p:nvSpPr>
                  <p:cNvPr id="460" name="Rectángulo redondeado 459"/>
                  <p:cNvSpPr/>
                  <p:nvPr/>
                </p:nvSpPr>
                <p:spPr>
                  <a:xfrm>
                    <a:off x="69747" y="500598"/>
                    <a:ext cx="1112537" cy="180000"/>
                  </a:xfrm>
                  <a:prstGeom prst="roundRect">
                    <a:avLst/>
                  </a:prstGeom>
                  <a:solidFill>
                    <a:schemeClr val="tx2"/>
                  </a:solidFill>
                  <a:ln w="285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es-PE" sz="9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Servicios</a:t>
                    </a:r>
                    <a:endParaRPr lang="es-PE" sz="90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61" name="Elipse 460"/>
                  <p:cNvSpPr/>
                  <p:nvPr/>
                </p:nvSpPr>
                <p:spPr>
                  <a:xfrm>
                    <a:off x="6792" y="536570"/>
                    <a:ext cx="108000" cy="108000"/>
                  </a:xfrm>
                  <a:prstGeom prst="ellipse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 sz="1400" b="1">
                      <a:solidFill>
                        <a:schemeClr val="tx2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418" name="Grupo 417"/>
              <p:cNvGrpSpPr/>
              <p:nvPr/>
            </p:nvGrpSpPr>
            <p:grpSpPr>
              <a:xfrm>
                <a:off x="2300" y="777088"/>
                <a:ext cx="2936967" cy="180028"/>
                <a:chOff x="2300" y="777088"/>
                <a:chExt cx="2936967" cy="180028"/>
              </a:xfrm>
            </p:grpSpPr>
            <p:sp>
              <p:nvSpPr>
                <p:cNvPr id="452" name="Rectángulo redondeado 451"/>
                <p:cNvSpPr/>
                <p:nvPr/>
              </p:nvSpPr>
              <p:spPr>
                <a:xfrm>
                  <a:off x="2282775" y="777088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60B12107-2E97-49BE-BDCC-81ADBF41179C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75.5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3" name="Rectángulo redondeado 452"/>
                <p:cNvSpPr/>
                <p:nvPr/>
              </p:nvSpPr>
              <p:spPr>
                <a:xfrm>
                  <a:off x="1287198" y="777116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FAB45778-3C00-404B-8812-4C61A220F4F9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2,793 </a:t>
                  </a:fld>
                  <a:endParaRPr lang="es-PE" sz="6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454" name="Grupo 453"/>
                <p:cNvGrpSpPr/>
                <p:nvPr/>
              </p:nvGrpSpPr>
              <p:grpSpPr>
                <a:xfrm>
                  <a:off x="2300" y="777116"/>
                  <a:ext cx="1175492" cy="180000"/>
                  <a:chOff x="2300" y="777116"/>
                  <a:chExt cx="1175492" cy="180000"/>
                </a:xfrm>
              </p:grpSpPr>
              <p:sp>
                <p:nvSpPr>
                  <p:cNvPr id="455" name="Rectángulo redondeado 454"/>
                  <p:cNvSpPr/>
                  <p:nvPr/>
                </p:nvSpPr>
                <p:spPr>
                  <a:xfrm>
                    <a:off x="65255" y="777116"/>
                    <a:ext cx="1112537" cy="180000"/>
                  </a:xfrm>
                  <a:prstGeom prst="roundRect">
                    <a:avLst/>
                  </a:prstGeom>
                  <a:solidFill>
                    <a:schemeClr val="tx2"/>
                  </a:solidFill>
                  <a:ln w="285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es-PE" sz="9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Comercio</a:t>
                    </a:r>
                    <a:endParaRPr lang="es-PE" sz="90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56" name="Elipse 455"/>
                  <p:cNvSpPr/>
                  <p:nvPr/>
                </p:nvSpPr>
                <p:spPr>
                  <a:xfrm>
                    <a:off x="2300" y="813088"/>
                    <a:ext cx="108000" cy="108000"/>
                  </a:xfrm>
                  <a:prstGeom prst="ellipse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 sz="1400" b="1">
                      <a:solidFill>
                        <a:schemeClr val="tx2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419" name="Grupo 418"/>
              <p:cNvGrpSpPr/>
              <p:nvPr/>
            </p:nvGrpSpPr>
            <p:grpSpPr>
              <a:xfrm>
                <a:off x="2300" y="1018885"/>
                <a:ext cx="2936967" cy="180028"/>
                <a:chOff x="2300" y="1018885"/>
                <a:chExt cx="2936967" cy="180028"/>
              </a:xfrm>
            </p:grpSpPr>
            <p:sp>
              <p:nvSpPr>
                <p:cNvPr id="447" name="Rectángulo redondeado 446"/>
                <p:cNvSpPr/>
                <p:nvPr/>
              </p:nvSpPr>
              <p:spPr>
                <a:xfrm>
                  <a:off x="2282775" y="1018885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96A869CA-2FFF-4329-B920-D54D5A6D3C5E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76.8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48" name="Rectángulo redondeado 447"/>
                <p:cNvSpPr/>
                <p:nvPr/>
              </p:nvSpPr>
              <p:spPr>
                <a:xfrm>
                  <a:off x="1287198" y="1018913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63797B33-DDBF-4917-9C60-E12C4C62EA6A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2,205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449" name="Grupo 448"/>
                <p:cNvGrpSpPr/>
                <p:nvPr/>
              </p:nvGrpSpPr>
              <p:grpSpPr>
                <a:xfrm>
                  <a:off x="2300" y="1018913"/>
                  <a:ext cx="1175492" cy="180000"/>
                  <a:chOff x="2300" y="1018913"/>
                  <a:chExt cx="1175492" cy="180000"/>
                </a:xfrm>
              </p:grpSpPr>
              <p:sp>
                <p:nvSpPr>
                  <p:cNvPr id="450" name="Rectángulo redondeado 449"/>
                  <p:cNvSpPr/>
                  <p:nvPr/>
                </p:nvSpPr>
                <p:spPr>
                  <a:xfrm>
                    <a:off x="65255" y="1018913"/>
                    <a:ext cx="1112537" cy="180000"/>
                  </a:xfrm>
                  <a:prstGeom prst="roundRect">
                    <a:avLst/>
                  </a:prstGeom>
                  <a:solidFill>
                    <a:schemeClr val="tx2"/>
                  </a:solidFill>
                  <a:ln w="285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es-PE" sz="9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Industria</a:t>
                    </a:r>
                    <a:endParaRPr lang="es-PE" sz="90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51" name="Elipse 450"/>
                  <p:cNvSpPr/>
                  <p:nvPr/>
                </p:nvSpPr>
                <p:spPr>
                  <a:xfrm>
                    <a:off x="2300" y="1054885"/>
                    <a:ext cx="108000" cy="108000"/>
                  </a:xfrm>
                  <a:prstGeom prst="ellipse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 sz="1400" b="1">
                      <a:solidFill>
                        <a:schemeClr val="tx2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420" name="Grupo 419"/>
              <p:cNvGrpSpPr/>
              <p:nvPr/>
            </p:nvGrpSpPr>
            <p:grpSpPr>
              <a:xfrm>
                <a:off x="6792" y="1265348"/>
                <a:ext cx="2936967" cy="180028"/>
                <a:chOff x="6792" y="1265348"/>
                <a:chExt cx="2936967" cy="180028"/>
              </a:xfrm>
            </p:grpSpPr>
            <p:sp>
              <p:nvSpPr>
                <p:cNvPr id="442" name="Rectángulo redondeado 441"/>
                <p:cNvSpPr/>
                <p:nvPr/>
              </p:nvSpPr>
              <p:spPr>
                <a:xfrm>
                  <a:off x="2287267" y="1265348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CC9C458B-4545-4F78-A7F8-F53E8587F7FE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88.5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43" name="Rectángulo redondeado 442"/>
                <p:cNvSpPr/>
                <p:nvPr/>
              </p:nvSpPr>
              <p:spPr>
                <a:xfrm>
                  <a:off x="1291690" y="1265376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02E2F67B-F02B-42AF-A33E-C3B457DC1994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939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444" name="Grupo 443"/>
                <p:cNvGrpSpPr/>
                <p:nvPr/>
              </p:nvGrpSpPr>
              <p:grpSpPr>
                <a:xfrm>
                  <a:off x="6792" y="1265376"/>
                  <a:ext cx="1175492" cy="180000"/>
                  <a:chOff x="6792" y="1265376"/>
                  <a:chExt cx="1175492" cy="180000"/>
                </a:xfrm>
              </p:grpSpPr>
              <p:sp>
                <p:nvSpPr>
                  <p:cNvPr id="445" name="Rectángulo redondeado 444"/>
                  <p:cNvSpPr/>
                  <p:nvPr/>
                </p:nvSpPr>
                <p:spPr>
                  <a:xfrm>
                    <a:off x="69747" y="1265376"/>
                    <a:ext cx="1112537" cy="180000"/>
                  </a:xfrm>
                  <a:prstGeom prst="roundRect">
                    <a:avLst/>
                  </a:prstGeom>
                  <a:solidFill>
                    <a:schemeClr val="tx2"/>
                  </a:solidFill>
                  <a:ln w="285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es-PE" sz="9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Construcción</a:t>
                    </a:r>
                    <a:endParaRPr lang="es-PE" sz="90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46" name="Elipse 445"/>
                  <p:cNvSpPr/>
                  <p:nvPr/>
                </p:nvSpPr>
                <p:spPr>
                  <a:xfrm>
                    <a:off x="6792" y="1301348"/>
                    <a:ext cx="108000" cy="108000"/>
                  </a:xfrm>
                  <a:prstGeom prst="ellipse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 sz="1400" b="1">
                      <a:solidFill>
                        <a:schemeClr val="tx2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421" name="Grupo 420"/>
              <p:cNvGrpSpPr/>
              <p:nvPr/>
            </p:nvGrpSpPr>
            <p:grpSpPr>
              <a:xfrm>
                <a:off x="0" y="1503364"/>
                <a:ext cx="2936967" cy="180028"/>
                <a:chOff x="0" y="1503364"/>
                <a:chExt cx="2936967" cy="180028"/>
              </a:xfrm>
            </p:grpSpPr>
            <p:sp>
              <p:nvSpPr>
                <p:cNvPr id="437" name="Rectángulo redondeado 436"/>
                <p:cNvSpPr/>
                <p:nvPr/>
              </p:nvSpPr>
              <p:spPr>
                <a:xfrm>
                  <a:off x="2280475" y="1503364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2FA8539E-F42A-42D9-B0A6-E561E7959081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76.9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38" name="Rectángulo redondeado 437"/>
                <p:cNvSpPr/>
                <p:nvPr/>
              </p:nvSpPr>
              <p:spPr>
                <a:xfrm>
                  <a:off x="1284898" y="1503392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625B3BFF-763B-4CBA-9CDB-855B471BF507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147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439" name="Grupo 438"/>
                <p:cNvGrpSpPr/>
                <p:nvPr/>
              </p:nvGrpSpPr>
              <p:grpSpPr>
                <a:xfrm>
                  <a:off x="0" y="1503392"/>
                  <a:ext cx="1175492" cy="180000"/>
                  <a:chOff x="0" y="1503392"/>
                  <a:chExt cx="1175492" cy="180000"/>
                </a:xfrm>
              </p:grpSpPr>
              <p:sp>
                <p:nvSpPr>
                  <p:cNvPr id="440" name="Rectángulo redondeado 439"/>
                  <p:cNvSpPr/>
                  <p:nvPr/>
                </p:nvSpPr>
                <p:spPr>
                  <a:xfrm>
                    <a:off x="62955" y="1503392"/>
                    <a:ext cx="1112537" cy="180000"/>
                  </a:xfrm>
                  <a:prstGeom prst="roundRect">
                    <a:avLst/>
                  </a:prstGeom>
                  <a:solidFill>
                    <a:schemeClr val="tx2"/>
                  </a:solidFill>
                  <a:ln w="285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es-PE" sz="9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Agropecuario</a:t>
                    </a:r>
                    <a:endParaRPr lang="es-PE" sz="90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41" name="Elipse 440"/>
                  <p:cNvSpPr/>
                  <p:nvPr/>
                </p:nvSpPr>
                <p:spPr>
                  <a:xfrm>
                    <a:off x="0" y="1539364"/>
                    <a:ext cx="108000" cy="108000"/>
                  </a:xfrm>
                  <a:prstGeom prst="ellipse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 sz="1400" b="1">
                      <a:solidFill>
                        <a:schemeClr val="tx2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422" name="Grupo 421"/>
              <p:cNvGrpSpPr/>
              <p:nvPr/>
            </p:nvGrpSpPr>
            <p:grpSpPr>
              <a:xfrm>
                <a:off x="0" y="1745161"/>
                <a:ext cx="2936967" cy="180028"/>
                <a:chOff x="0" y="1745161"/>
                <a:chExt cx="2936967" cy="180028"/>
              </a:xfrm>
            </p:grpSpPr>
            <p:sp>
              <p:nvSpPr>
                <p:cNvPr id="432" name="Rectángulo redondeado 431"/>
                <p:cNvSpPr/>
                <p:nvPr/>
              </p:nvSpPr>
              <p:spPr>
                <a:xfrm>
                  <a:off x="2280475" y="1745161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03BC95DF-D302-46B9-9CBE-25B167F745A9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84.1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33" name="Rectángulo redondeado 432"/>
                <p:cNvSpPr/>
                <p:nvPr/>
              </p:nvSpPr>
              <p:spPr>
                <a:xfrm>
                  <a:off x="1284898" y="1745189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583E8BFA-EC0D-4C40-A8BB-A0829F4B1A4E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107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434" name="Grupo 433"/>
                <p:cNvGrpSpPr/>
                <p:nvPr/>
              </p:nvGrpSpPr>
              <p:grpSpPr>
                <a:xfrm>
                  <a:off x="0" y="1745189"/>
                  <a:ext cx="1175492" cy="180000"/>
                  <a:chOff x="0" y="1745189"/>
                  <a:chExt cx="1175492" cy="180000"/>
                </a:xfrm>
              </p:grpSpPr>
              <p:sp>
                <p:nvSpPr>
                  <p:cNvPr id="435" name="Rectángulo redondeado 434"/>
                  <p:cNvSpPr/>
                  <p:nvPr/>
                </p:nvSpPr>
                <p:spPr>
                  <a:xfrm>
                    <a:off x="62955" y="1745189"/>
                    <a:ext cx="1112537" cy="180000"/>
                  </a:xfrm>
                  <a:prstGeom prst="roundRect">
                    <a:avLst/>
                  </a:prstGeom>
                  <a:solidFill>
                    <a:schemeClr val="tx2"/>
                  </a:solidFill>
                  <a:ln w="285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es-PE" sz="9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Minería</a:t>
                    </a:r>
                  </a:p>
                </p:txBody>
              </p:sp>
              <p:sp>
                <p:nvSpPr>
                  <p:cNvPr id="436" name="Elipse 435"/>
                  <p:cNvSpPr/>
                  <p:nvPr/>
                </p:nvSpPr>
                <p:spPr>
                  <a:xfrm>
                    <a:off x="0" y="1781161"/>
                    <a:ext cx="108000" cy="108000"/>
                  </a:xfrm>
                  <a:prstGeom prst="ellipse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 sz="1400" b="1">
                      <a:solidFill>
                        <a:schemeClr val="tx2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423" name="Grupo 422"/>
              <p:cNvGrpSpPr/>
              <p:nvPr/>
            </p:nvGrpSpPr>
            <p:grpSpPr>
              <a:xfrm>
                <a:off x="0" y="1973315"/>
                <a:ext cx="2936967" cy="180028"/>
                <a:chOff x="0" y="1973315"/>
                <a:chExt cx="2936967" cy="180028"/>
              </a:xfrm>
            </p:grpSpPr>
            <p:sp>
              <p:nvSpPr>
                <p:cNvPr id="427" name="Rectángulo redondeado 426"/>
                <p:cNvSpPr/>
                <p:nvPr/>
              </p:nvSpPr>
              <p:spPr>
                <a:xfrm>
                  <a:off x="2280475" y="1973315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C966AC38-EB76-49BB-BA88-CAF760310CC6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84.0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28" name="Rectángulo redondeado 427"/>
                <p:cNvSpPr/>
                <p:nvPr/>
              </p:nvSpPr>
              <p:spPr>
                <a:xfrm>
                  <a:off x="1284898" y="1973343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01241FBA-AC25-4B94-A823-736E34DBA3F2}" type="TxLink">
                    <a:rPr lang="en-US" sz="900" b="1" i="0" u="none" strike="noStrike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50 </a:t>
                  </a:fld>
                  <a:endParaRPr lang="es-PE" sz="9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429" name="Grupo 428"/>
                <p:cNvGrpSpPr/>
                <p:nvPr/>
              </p:nvGrpSpPr>
              <p:grpSpPr>
                <a:xfrm>
                  <a:off x="0" y="1973343"/>
                  <a:ext cx="1175492" cy="180000"/>
                  <a:chOff x="0" y="1973343"/>
                  <a:chExt cx="1175492" cy="180000"/>
                </a:xfrm>
              </p:grpSpPr>
              <p:sp>
                <p:nvSpPr>
                  <p:cNvPr id="430" name="Rectángulo redondeado 429"/>
                  <p:cNvSpPr/>
                  <p:nvPr/>
                </p:nvSpPr>
                <p:spPr>
                  <a:xfrm>
                    <a:off x="62955" y="1973343"/>
                    <a:ext cx="1112537" cy="180000"/>
                  </a:xfrm>
                  <a:prstGeom prst="roundRect">
                    <a:avLst/>
                  </a:prstGeom>
                  <a:solidFill>
                    <a:schemeClr val="tx2"/>
                  </a:solidFill>
                  <a:ln w="285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es-PE" sz="9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Pesca</a:t>
                    </a:r>
                    <a:endParaRPr lang="es-PE" sz="90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31" name="Elipse 430"/>
                  <p:cNvSpPr/>
                  <p:nvPr/>
                </p:nvSpPr>
                <p:spPr>
                  <a:xfrm>
                    <a:off x="0" y="2009315"/>
                    <a:ext cx="108000" cy="108000"/>
                  </a:xfrm>
                  <a:prstGeom prst="ellipse">
                    <a:avLst/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PE" sz="1400" b="1">
                      <a:solidFill>
                        <a:schemeClr val="tx2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424" name="Grupo 423"/>
              <p:cNvGrpSpPr/>
              <p:nvPr/>
            </p:nvGrpSpPr>
            <p:grpSpPr>
              <a:xfrm>
                <a:off x="1277664" y="2232957"/>
                <a:ext cx="1652069" cy="180028"/>
                <a:chOff x="1277664" y="2232957"/>
                <a:chExt cx="1652069" cy="180028"/>
              </a:xfrm>
            </p:grpSpPr>
            <p:sp>
              <p:nvSpPr>
                <p:cNvPr id="425" name="Rectángulo redondeado 424"/>
                <p:cNvSpPr/>
                <p:nvPr/>
              </p:nvSpPr>
              <p:spPr>
                <a:xfrm>
                  <a:off x="2273241" y="2232957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078F0004-6FD7-44E7-81FF-50ACB2E53004}" type="TxLink">
                    <a:rPr lang="en-US" sz="900" b="1" i="0" u="none" strike="noStrike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82.0 </a:t>
                  </a:fld>
                  <a:endParaRPr lang="es-PE" sz="900" b="1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26" name="Rectángulo redondeado 425"/>
                <p:cNvSpPr/>
                <p:nvPr/>
              </p:nvSpPr>
              <p:spPr>
                <a:xfrm>
                  <a:off x="1277664" y="2232985"/>
                  <a:ext cx="656492" cy="180000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noFill/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fld id="{689A96A4-2F11-48FB-A449-08F2CDEC9787}" type="TxLink">
                    <a:rPr lang="en-US" sz="900" b="1" i="0" u="none" strike="noStrike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pPr algn="ctr"/>
                    <a:t> 10,608 </a:t>
                  </a:fld>
                  <a:endParaRPr lang="es-PE" sz="900" b="1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68588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ector recto 22"/>
          <p:cNvCxnSpPr/>
          <p:nvPr/>
        </p:nvCxnSpPr>
        <p:spPr>
          <a:xfrm>
            <a:off x="-7517" y="9723971"/>
            <a:ext cx="6822867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utoShape 2" descr="Mapa con los giros en los ocÃ©anos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sp>
        <p:nvSpPr>
          <p:cNvPr id="203" name="CuadroTexto 202"/>
          <p:cNvSpPr txBox="1"/>
          <p:nvPr/>
        </p:nvSpPr>
        <p:spPr>
          <a:xfrm>
            <a:off x="3578866" y="1193932"/>
            <a:ext cx="3081089" cy="140038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Las industrias con menor monto en facturas negociables son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la industria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refinación de petróleo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(793 mil soles)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la industria 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reciclaje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(1,288 mil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soles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la industria 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reciclaje,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la MYPE participa con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el monto de las facturas negociables de dicha industria, mientras que en la industria de refinación de petróleo dicho porcentaje es de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99.2%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53" name="Rectángulo 252"/>
          <p:cNvSpPr/>
          <p:nvPr/>
        </p:nvSpPr>
        <p:spPr>
          <a:xfrm>
            <a:off x="3991334" y="120049"/>
            <a:ext cx="2866666" cy="3235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b="1" i="1" dirty="0">
                <a:solidFill>
                  <a:srgbClr val="002060"/>
                </a:solidFill>
              </a:rPr>
              <a:t>Información de proveedores</a:t>
            </a:r>
          </a:p>
        </p:txBody>
      </p:sp>
      <p:grpSp>
        <p:nvGrpSpPr>
          <p:cNvPr id="270" name="Grupo 269"/>
          <p:cNvGrpSpPr/>
          <p:nvPr/>
        </p:nvGrpSpPr>
        <p:grpSpPr>
          <a:xfrm>
            <a:off x="-7517" y="885381"/>
            <a:ext cx="3099082" cy="216000"/>
            <a:chOff x="31792" y="4568384"/>
            <a:chExt cx="3099082" cy="216000"/>
          </a:xfrm>
        </p:grpSpPr>
        <p:sp>
          <p:nvSpPr>
            <p:cNvPr id="271" name="Pentágono 12">
              <a:extLst>
                <a:ext uri="{FF2B5EF4-FFF2-40B4-BE49-F238E27FC236}">
                  <a16:creationId xmlns:a16="http://schemas.microsoft.com/office/drawing/2014/main" id="{BDA4D637-9BED-42C1-A862-028E2F1D60D8}"/>
                </a:ext>
              </a:extLst>
            </p:cNvPr>
            <p:cNvSpPr/>
            <p:nvPr/>
          </p:nvSpPr>
          <p:spPr>
            <a:xfrm>
              <a:off x="34874" y="4568384"/>
              <a:ext cx="3096000" cy="216000"/>
            </a:xfrm>
            <a:prstGeom prst="homePlat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PE" sz="1200" b="1" dirty="0"/>
                <a:t>         Sector Industria</a:t>
              </a:r>
            </a:p>
          </p:txBody>
        </p:sp>
        <p:sp>
          <p:nvSpPr>
            <p:cNvPr id="272" name="Rectángulo 271"/>
            <p:cNvSpPr/>
            <p:nvPr/>
          </p:nvSpPr>
          <p:spPr>
            <a:xfrm>
              <a:off x="31792" y="4568384"/>
              <a:ext cx="324000" cy="2160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274" name="CuadroTexto 273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19430" y="2723747"/>
            <a:ext cx="683857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GRÁFICO 6</a:t>
            </a:r>
          </a:p>
          <a:p>
            <a:pPr algn="ctr"/>
            <a:r>
              <a:rPr lang="es-PE" sz="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INDUSTRIA: </a:t>
            </a:r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NÚMERO DE FACTURAS Y MONTO ASOCIADO POR ACTIVIDAD ECONÓMICA, </a:t>
            </a:r>
            <a:r>
              <a:rPr lang="es-PE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enero-julio de 2021</a:t>
            </a:r>
            <a:endParaRPr lang="es-PE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PE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(Número y miles de soles)</a:t>
            </a:r>
          </a:p>
        </p:txBody>
      </p:sp>
      <p:grpSp>
        <p:nvGrpSpPr>
          <p:cNvPr id="275" name="Grupo 274"/>
          <p:cNvGrpSpPr/>
          <p:nvPr/>
        </p:nvGrpSpPr>
        <p:grpSpPr>
          <a:xfrm>
            <a:off x="0" y="325603"/>
            <a:ext cx="6858001" cy="504000"/>
            <a:chOff x="0" y="325603"/>
            <a:chExt cx="6858001" cy="504000"/>
          </a:xfrm>
        </p:grpSpPr>
        <p:grpSp>
          <p:nvGrpSpPr>
            <p:cNvPr id="276" name="Grupo 275"/>
            <p:cNvGrpSpPr/>
            <p:nvPr/>
          </p:nvGrpSpPr>
          <p:grpSpPr>
            <a:xfrm>
              <a:off x="0" y="435171"/>
              <a:ext cx="6858001" cy="288000"/>
              <a:chOff x="0" y="3521802"/>
              <a:chExt cx="6858001" cy="288000"/>
            </a:xfrm>
          </p:grpSpPr>
          <p:sp>
            <p:nvSpPr>
              <p:cNvPr id="280" name="CuadroTexto 279"/>
              <p:cNvSpPr txBox="1"/>
              <p:nvPr/>
            </p:nvSpPr>
            <p:spPr>
              <a:xfrm>
                <a:off x="1" y="3629201"/>
                <a:ext cx="6858000" cy="87061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 anchor="ctr">
                <a:spAutoFit/>
              </a:bodyPr>
              <a:lstStyle/>
              <a:p>
                <a:endParaRPr lang="es-PE" sz="1000" b="1" dirty="0">
                  <a:latin typeface="+mj-lt"/>
                </a:endParaRPr>
              </a:p>
            </p:txBody>
          </p:sp>
          <p:grpSp>
            <p:nvGrpSpPr>
              <p:cNvPr id="281" name="Grupo 280"/>
              <p:cNvGrpSpPr/>
              <p:nvPr/>
            </p:nvGrpSpPr>
            <p:grpSpPr>
              <a:xfrm>
                <a:off x="0" y="3521802"/>
                <a:ext cx="3603082" cy="288000"/>
                <a:chOff x="31792" y="4568384"/>
                <a:chExt cx="3603082" cy="288000"/>
              </a:xfrm>
            </p:grpSpPr>
            <p:sp>
              <p:nvSpPr>
                <p:cNvPr id="282" name="Pentágono 12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34874" y="4568384"/>
                  <a:ext cx="3600000" cy="288000"/>
                </a:xfrm>
                <a:prstGeom prst="homePlat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2"/>
                  <a:r>
                    <a:rPr lang="es-PE" sz="1600" b="1" i="1" dirty="0"/>
                    <a:t>INFORMACIÓN SECTORIAL</a:t>
                  </a:r>
                  <a:endParaRPr lang="es-PE" sz="1600" b="1" i="1" baseline="30000" dirty="0"/>
                </a:p>
              </p:txBody>
            </p:sp>
            <p:sp>
              <p:nvSpPr>
                <p:cNvPr id="283" name="Rectángulo 282"/>
                <p:cNvSpPr/>
                <p:nvPr/>
              </p:nvSpPr>
              <p:spPr>
                <a:xfrm>
                  <a:off x="31792" y="4568384"/>
                  <a:ext cx="324000" cy="288000"/>
                </a:xfrm>
                <a:prstGeom prst="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PE"/>
                </a:p>
              </p:txBody>
            </p:sp>
          </p:grpSp>
        </p:grpSp>
        <p:grpSp>
          <p:nvGrpSpPr>
            <p:cNvPr id="277" name="Grupo 276"/>
            <p:cNvGrpSpPr/>
            <p:nvPr/>
          </p:nvGrpSpPr>
          <p:grpSpPr>
            <a:xfrm>
              <a:off x="251465" y="325603"/>
              <a:ext cx="504000" cy="504000"/>
              <a:chOff x="3720665" y="999722"/>
              <a:chExt cx="504000" cy="504000"/>
            </a:xfrm>
          </p:grpSpPr>
          <p:sp>
            <p:nvSpPr>
              <p:cNvPr id="278" name="Lágrima 277"/>
              <p:cNvSpPr/>
              <p:nvPr/>
            </p:nvSpPr>
            <p:spPr>
              <a:xfrm rot="13264738">
                <a:off x="3720665" y="999722"/>
                <a:ext cx="504000" cy="504000"/>
              </a:xfrm>
              <a:prstGeom prst="teardrop">
                <a:avLst>
                  <a:gd name="adj" fmla="val 113882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279" name="Elipse 278"/>
              <p:cNvSpPr/>
              <p:nvPr/>
            </p:nvSpPr>
            <p:spPr>
              <a:xfrm>
                <a:off x="3785045" y="1072863"/>
                <a:ext cx="360000" cy="36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PE" sz="14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</p:txBody>
          </p:sp>
        </p:grpSp>
      </p:grpSp>
      <p:sp>
        <p:nvSpPr>
          <p:cNvPr id="29" name="CuadroTexto 28"/>
          <p:cNvSpPr txBox="1"/>
          <p:nvPr/>
        </p:nvSpPr>
        <p:spPr>
          <a:xfrm>
            <a:off x="222057" y="1213902"/>
            <a:ext cx="3154183" cy="140038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el sector industria, el monto de las facturas negociables fue 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3,159 millones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soles entre enero 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julio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2021, 96.9%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mayor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a la registrada en el periodo similar 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2020.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A nivel de división CIIU Rev. 3, destacan las industrias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metálica y química, con 682 y 633 millones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soles en facturas negociables, respectivamente.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Del monto registrado en facturas negociables de dichos sectores, la MYPE tiene una participación del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27.0%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4.5%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respectivamente.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267852" y="7982643"/>
            <a:ext cx="3284033" cy="126957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El incremento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96.9%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del monto de facturas negociables del sector industria entre enero 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julio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2021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explica, principalmente, por el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incremento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en el monto negociado por la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industria química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(+123.1%)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la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industria metálica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(+101.5%)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la industria de plásticos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(+146.6%)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Sin embargo, las industrias que menos crecieron respecto al monto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facturas negociables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son la industria de papel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(+20.1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%)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y la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industria de prendas de vestir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(+21.9%)</a:t>
            </a:r>
            <a:endParaRPr lang="es-PE" sz="85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CuadroTexto 31"/>
          <p:cNvSpPr txBox="1"/>
          <p:nvPr/>
        </p:nvSpPr>
        <p:spPr>
          <a:xfrm>
            <a:off x="3593132" y="7982643"/>
            <a:ext cx="2991554" cy="100796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Por otro lado,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las industrias que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registraron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mayor crecimiento en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el monto de facturas negociables son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MX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industria </a:t>
            </a:r>
            <a:r>
              <a:rPr lang="es-MX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MX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metales comunes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(+290.7%) </a:t>
            </a:r>
            <a:r>
              <a:rPr lang="es-MX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y la industria de equipos de transporte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(+258.3%)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Asimismo, se aprecia un crecimiento importante del monto negociado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industria de equipos </a:t>
            </a:r>
            <a:r>
              <a:rPr lang="es-MX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MX" sz="850" i="1" dirty="0">
                <a:latin typeface="Arial" panose="020B0604020202020204" pitchFamily="34" charset="0"/>
                <a:cs typeface="Arial" panose="020B0604020202020204" pitchFamily="34" charset="0"/>
              </a:rPr>
              <a:t>aparatos de comunicaciones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(+233.1%).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0" name="Grupo 29">
            <a:extLst>
              <a:ext uri="{FF2B5EF4-FFF2-40B4-BE49-F238E27FC236}">
                <a16:creationId xmlns:a16="http://schemas.microsoft.com/office/drawing/2014/main" id="{00000000-0008-0000-0400-000008000000}"/>
              </a:ext>
            </a:extLst>
          </p:cNvPr>
          <p:cNvGrpSpPr/>
          <p:nvPr/>
        </p:nvGrpSpPr>
        <p:grpSpPr>
          <a:xfrm>
            <a:off x="438434" y="3231578"/>
            <a:ext cx="6280864" cy="4824236"/>
            <a:chOff x="0" y="0"/>
            <a:chExt cx="6106692" cy="4965750"/>
          </a:xfrm>
        </p:grpSpPr>
        <p:grpSp>
          <p:nvGrpSpPr>
            <p:cNvPr id="33" name="Grupo 32">
              <a:extLst>
                <a:ext uri="{FF2B5EF4-FFF2-40B4-BE49-F238E27FC236}">
                  <a16:creationId xmlns:a16="http://schemas.microsoft.com/office/drawing/2014/main" id="{00000000-0008-0000-0400-000002000000}"/>
                </a:ext>
              </a:extLst>
            </p:cNvPr>
            <p:cNvGrpSpPr/>
            <p:nvPr/>
          </p:nvGrpSpPr>
          <p:grpSpPr>
            <a:xfrm>
              <a:off x="200025" y="285750"/>
              <a:ext cx="5906667" cy="4680000"/>
              <a:chOff x="200025" y="285750"/>
              <a:chExt cx="6440402" cy="4680000"/>
            </a:xfrm>
          </p:grpSpPr>
          <p:graphicFrame>
            <p:nvGraphicFramePr>
              <p:cNvPr id="37" name="Gráfico 36">
                <a:extLst>
                  <a:ext uri="{FF2B5EF4-FFF2-40B4-BE49-F238E27FC236}">
                    <a16:creationId xmlns:a16="http://schemas.microsoft.com/office/drawing/2014/main" id="{00000000-0008-0000-0400-00000300000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59682188"/>
                  </p:ext>
                </p:extLst>
              </p:nvPr>
            </p:nvGraphicFramePr>
            <p:xfrm>
              <a:off x="200025" y="285750"/>
              <a:ext cx="1019175" cy="4680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graphicFrame>
            <p:nvGraphicFramePr>
              <p:cNvPr id="38" name="Gráfico 37">
                <a:extLst>
                  <a:ext uri="{FF2B5EF4-FFF2-40B4-BE49-F238E27FC236}">
                    <a16:creationId xmlns:a16="http://schemas.microsoft.com/office/drawing/2014/main" id="{00000000-0008-0000-0400-000004000000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473139959"/>
                  </p:ext>
                </p:extLst>
              </p:nvPr>
            </p:nvGraphicFramePr>
            <p:xfrm>
              <a:off x="752475" y="285750"/>
              <a:ext cx="5887952" cy="4680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</p:grpSp>
        <p:sp>
          <p:nvSpPr>
            <p:cNvPr id="34" name="CuadroTexto 259">
              <a:extLst>
                <a:ext uri="{FF2B5EF4-FFF2-40B4-BE49-F238E27FC236}">
                  <a16:creationId xmlns:a16="http://schemas.microsoft.com/office/drawing/2014/main" id="{00000000-0008-0000-0400-000005000000}"/>
                </a:ext>
              </a:extLst>
            </p:cNvPr>
            <p:cNvSpPr txBox="1"/>
            <p:nvPr/>
          </p:nvSpPr>
          <p:spPr>
            <a:xfrm>
              <a:off x="2952600" y="0"/>
              <a:ext cx="135255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División Industrial</a:t>
              </a:r>
            </a:p>
            <a:p>
              <a:pPr algn="ctr"/>
              <a:r>
                <a:rPr lang="es-PE" sz="9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(CIIU – Revisión 3)</a:t>
              </a:r>
            </a:p>
          </p:txBody>
        </p:sp>
        <p:sp>
          <p:nvSpPr>
            <p:cNvPr id="35" name="CuadroTexto 260">
              <a:extLst>
                <a:ext uri="{FF2B5EF4-FFF2-40B4-BE49-F238E27FC236}">
                  <a16:creationId xmlns:a16="http://schemas.microsoft.com/office/drawing/2014/main" id="{00000000-0008-0000-0400-000006000000}"/>
                </a:ext>
              </a:extLst>
            </p:cNvPr>
            <p:cNvSpPr txBox="1"/>
            <p:nvPr/>
          </p:nvSpPr>
          <p:spPr>
            <a:xfrm>
              <a:off x="0" y="3549"/>
              <a:ext cx="95047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N° de facturas</a:t>
              </a:r>
            </a:p>
          </p:txBody>
        </p:sp>
        <p:sp>
          <p:nvSpPr>
            <p:cNvPr id="36" name="CuadroTexto 268">
              <a:extLst>
                <a:ext uri="{FF2B5EF4-FFF2-40B4-BE49-F238E27FC236}">
                  <a16:creationId xmlns:a16="http://schemas.microsoft.com/office/drawing/2014/main" id="{00000000-0008-0000-0400-000007000000}"/>
                </a:ext>
              </a:extLst>
            </p:cNvPr>
            <p:cNvSpPr txBox="1"/>
            <p:nvPr/>
          </p:nvSpPr>
          <p:spPr>
            <a:xfrm>
              <a:off x="942825" y="3549"/>
              <a:ext cx="1724025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Monto negociado</a:t>
              </a:r>
            </a:p>
            <a:p>
              <a:pPr algn="ctr"/>
              <a:r>
                <a:rPr lang="es-PE" sz="9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(En miles de soles)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176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ector recto 22"/>
          <p:cNvCxnSpPr/>
          <p:nvPr/>
        </p:nvCxnSpPr>
        <p:spPr>
          <a:xfrm>
            <a:off x="-7517" y="9723971"/>
            <a:ext cx="6822867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utoShape 2" descr="Mapa con los giros en los ocÃ©anos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grpSp>
        <p:nvGrpSpPr>
          <p:cNvPr id="130" name="Grupo 129"/>
          <p:cNvGrpSpPr/>
          <p:nvPr/>
        </p:nvGrpSpPr>
        <p:grpSpPr>
          <a:xfrm>
            <a:off x="-7517" y="885381"/>
            <a:ext cx="3099082" cy="216000"/>
            <a:chOff x="31792" y="4568384"/>
            <a:chExt cx="3099082" cy="216000"/>
          </a:xfrm>
        </p:grpSpPr>
        <p:sp>
          <p:nvSpPr>
            <p:cNvPr id="131" name="Pentágono 12">
              <a:extLst>
                <a:ext uri="{FF2B5EF4-FFF2-40B4-BE49-F238E27FC236}">
                  <a16:creationId xmlns:a16="http://schemas.microsoft.com/office/drawing/2014/main" id="{BDA4D637-9BED-42C1-A862-028E2F1D60D8}"/>
                </a:ext>
              </a:extLst>
            </p:cNvPr>
            <p:cNvSpPr/>
            <p:nvPr/>
          </p:nvSpPr>
          <p:spPr>
            <a:xfrm>
              <a:off x="34874" y="4568384"/>
              <a:ext cx="3096000" cy="216000"/>
            </a:xfrm>
            <a:prstGeom prst="homePlat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PE" sz="1200" b="1" dirty="0"/>
                <a:t>         Servicios</a:t>
              </a:r>
            </a:p>
          </p:txBody>
        </p:sp>
        <p:sp>
          <p:nvSpPr>
            <p:cNvPr id="132" name="Rectángulo 131"/>
            <p:cNvSpPr/>
            <p:nvPr/>
          </p:nvSpPr>
          <p:spPr>
            <a:xfrm>
              <a:off x="31792" y="4568384"/>
              <a:ext cx="324000" cy="2160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grpSp>
        <p:nvGrpSpPr>
          <p:cNvPr id="133" name="Grupo 132"/>
          <p:cNvGrpSpPr/>
          <p:nvPr/>
        </p:nvGrpSpPr>
        <p:grpSpPr>
          <a:xfrm>
            <a:off x="0" y="5160962"/>
            <a:ext cx="3099082" cy="216000"/>
            <a:chOff x="31792" y="4568384"/>
            <a:chExt cx="3099082" cy="216000"/>
          </a:xfrm>
        </p:grpSpPr>
        <p:sp>
          <p:nvSpPr>
            <p:cNvPr id="134" name="Pentágono 12">
              <a:extLst>
                <a:ext uri="{FF2B5EF4-FFF2-40B4-BE49-F238E27FC236}">
                  <a16:creationId xmlns:a16="http://schemas.microsoft.com/office/drawing/2014/main" id="{BDA4D637-9BED-42C1-A862-028E2F1D60D8}"/>
                </a:ext>
              </a:extLst>
            </p:cNvPr>
            <p:cNvSpPr/>
            <p:nvPr/>
          </p:nvSpPr>
          <p:spPr>
            <a:xfrm>
              <a:off x="34874" y="4568384"/>
              <a:ext cx="3096000" cy="216000"/>
            </a:xfrm>
            <a:prstGeom prst="homePlat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PE" sz="1200" b="1" dirty="0"/>
                <a:t>         Comercio</a:t>
              </a:r>
            </a:p>
          </p:txBody>
        </p:sp>
        <p:sp>
          <p:nvSpPr>
            <p:cNvPr id="135" name="Rectángulo 134"/>
            <p:cNvSpPr/>
            <p:nvPr/>
          </p:nvSpPr>
          <p:spPr>
            <a:xfrm>
              <a:off x="31792" y="4568384"/>
              <a:ext cx="324000" cy="2160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94" name="CuadroTexto 93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19431" y="1124760"/>
            <a:ext cx="683857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GRÁFICO 7</a:t>
            </a:r>
          </a:p>
          <a:p>
            <a:pPr algn="ctr"/>
            <a:r>
              <a:rPr lang="es-PE" sz="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SERVICIOS: </a:t>
            </a:r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NÚMERO DE FACTURAS Y MONTO ASOCIADO POR ACTIVIDAD ECONÓMICA, </a:t>
            </a:r>
            <a:r>
              <a:rPr lang="es-PE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enero-julio de 2021</a:t>
            </a:r>
            <a:endParaRPr lang="es-PE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PE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(Número y </a:t>
            </a:r>
            <a:r>
              <a:rPr lang="es-PE" sz="9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millones </a:t>
            </a:r>
            <a:r>
              <a:rPr lang="es-PE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soles)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-7517" y="5470056"/>
            <a:ext cx="686551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GRÁFICO 8</a:t>
            </a:r>
          </a:p>
          <a:p>
            <a:pPr algn="ctr"/>
            <a:r>
              <a:rPr lang="es-PE" sz="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COMERCIO: </a:t>
            </a:r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NÚMERO DE FACTURAS Y MONTO ASOCIADO POR ACTIVIDAD ECONÓMICA, </a:t>
            </a:r>
            <a:r>
              <a:rPr lang="es-PE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enero-julio </a:t>
            </a:r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endParaRPr lang="es-PE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PE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(Número y </a:t>
            </a:r>
            <a:r>
              <a:rPr lang="es-PE" sz="9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millones </a:t>
            </a:r>
            <a:r>
              <a:rPr lang="es-PE" sz="9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soles)</a:t>
            </a:r>
          </a:p>
        </p:txBody>
      </p:sp>
      <p:sp>
        <p:nvSpPr>
          <p:cNvPr id="107" name="CuadroTexto 106"/>
          <p:cNvSpPr txBox="1"/>
          <p:nvPr/>
        </p:nvSpPr>
        <p:spPr>
          <a:xfrm>
            <a:off x="152150" y="4190705"/>
            <a:ext cx="3286566" cy="8771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Entre enero 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julio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2021,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el monto de las facturas negociables del sector servicios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registró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un crecimiento de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40.2%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principalmente por el desempeño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positivo del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rubro 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actividades de transporte vía terrestre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(+69.4%)</a:t>
            </a:r>
            <a:r>
              <a:rPr lang="es-PE" sz="85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y las actividades de informática y actividades conexas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(+183.2%)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PE" sz="8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" name="Rectángulo 162"/>
          <p:cNvSpPr/>
          <p:nvPr/>
        </p:nvSpPr>
        <p:spPr>
          <a:xfrm>
            <a:off x="3991334" y="120049"/>
            <a:ext cx="2866666" cy="3235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b="1" i="1" dirty="0">
                <a:solidFill>
                  <a:srgbClr val="002060"/>
                </a:solidFill>
              </a:rPr>
              <a:t>Información de proveedores</a:t>
            </a:r>
          </a:p>
        </p:txBody>
      </p:sp>
      <p:grpSp>
        <p:nvGrpSpPr>
          <p:cNvPr id="164" name="Grupo 163"/>
          <p:cNvGrpSpPr/>
          <p:nvPr/>
        </p:nvGrpSpPr>
        <p:grpSpPr>
          <a:xfrm>
            <a:off x="0" y="325603"/>
            <a:ext cx="6858001" cy="504000"/>
            <a:chOff x="0" y="325603"/>
            <a:chExt cx="6858001" cy="504000"/>
          </a:xfrm>
        </p:grpSpPr>
        <p:grpSp>
          <p:nvGrpSpPr>
            <p:cNvPr id="165" name="Grupo 164"/>
            <p:cNvGrpSpPr/>
            <p:nvPr/>
          </p:nvGrpSpPr>
          <p:grpSpPr>
            <a:xfrm>
              <a:off x="0" y="435171"/>
              <a:ext cx="6858001" cy="288000"/>
              <a:chOff x="0" y="3521802"/>
              <a:chExt cx="6858001" cy="288000"/>
            </a:xfrm>
          </p:grpSpPr>
          <p:sp>
            <p:nvSpPr>
              <p:cNvPr id="169" name="CuadroTexto 168"/>
              <p:cNvSpPr txBox="1"/>
              <p:nvPr/>
            </p:nvSpPr>
            <p:spPr>
              <a:xfrm>
                <a:off x="1" y="3629201"/>
                <a:ext cx="6858000" cy="87061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 anchor="ctr">
                <a:spAutoFit/>
              </a:bodyPr>
              <a:lstStyle/>
              <a:p>
                <a:endParaRPr lang="es-PE" sz="1000" b="1" dirty="0">
                  <a:latin typeface="+mj-lt"/>
                </a:endParaRPr>
              </a:p>
            </p:txBody>
          </p:sp>
          <p:grpSp>
            <p:nvGrpSpPr>
              <p:cNvPr id="170" name="Grupo 169"/>
              <p:cNvGrpSpPr/>
              <p:nvPr/>
            </p:nvGrpSpPr>
            <p:grpSpPr>
              <a:xfrm>
                <a:off x="0" y="3521802"/>
                <a:ext cx="3603082" cy="288000"/>
                <a:chOff x="31792" y="4568384"/>
                <a:chExt cx="3603082" cy="288000"/>
              </a:xfrm>
            </p:grpSpPr>
            <p:sp>
              <p:nvSpPr>
                <p:cNvPr id="171" name="Pentágono 12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34874" y="4568384"/>
                  <a:ext cx="3600000" cy="288000"/>
                </a:xfrm>
                <a:prstGeom prst="homePlat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2"/>
                  <a:r>
                    <a:rPr lang="es-PE" sz="1600" b="1" i="1" dirty="0"/>
                    <a:t>INFORMACIÓN SECTORIAL</a:t>
                  </a:r>
                  <a:endParaRPr lang="es-PE" sz="1600" b="1" i="1" baseline="30000" dirty="0"/>
                </a:p>
              </p:txBody>
            </p:sp>
            <p:sp>
              <p:nvSpPr>
                <p:cNvPr id="172" name="Rectángulo 171"/>
                <p:cNvSpPr/>
                <p:nvPr/>
              </p:nvSpPr>
              <p:spPr>
                <a:xfrm>
                  <a:off x="31792" y="4568384"/>
                  <a:ext cx="324000" cy="288000"/>
                </a:xfrm>
                <a:prstGeom prst="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PE"/>
                </a:p>
              </p:txBody>
            </p:sp>
          </p:grpSp>
        </p:grpSp>
        <p:grpSp>
          <p:nvGrpSpPr>
            <p:cNvPr id="166" name="Grupo 165"/>
            <p:cNvGrpSpPr/>
            <p:nvPr/>
          </p:nvGrpSpPr>
          <p:grpSpPr>
            <a:xfrm>
              <a:off x="251465" y="325603"/>
              <a:ext cx="504000" cy="504000"/>
              <a:chOff x="3720665" y="999722"/>
              <a:chExt cx="504000" cy="504000"/>
            </a:xfrm>
          </p:grpSpPr>
          <p:sp>
            <p:nvSpPr>
              <p:cNvPr id="167" name="Lágrima 166"/>
              <p:cNvSpPr/>
              <p:nvPr/>
            </p:nvSpPr>
            <p:spPr>
              <a:xfrm rot="13264738">
                <a:off x="3720665" y="999722"/>
                <a:ext cx="504000" cy="504000"/>
              </a:xfrm>
              <a:prstGeom prst="teardrop">
                <a:avLst>
                  <a:gd name="adj" fmla="val 113882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168" name="Elipse 167"/>
              <p:cNvSpPr/>
              <p:nvPr/>
            </p:nvSpPr>
            <p:spPr>
              <a:xfrm>
                <a:off x="3785045" y="1072863"/>
                <a:ext cx="360000" cy="36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PE" sz="14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</p:txBody>
          </p:sp>
        </p:grpSp>
      </p:grpSp>
      <p:sp>
        <p:nvSpPr>
          <p:cNvPr id="40" name="CuadroTexto 39"/>
          <p:cNvSpPr txBox="1"/>
          <p:nvPr/>
        </p:nvSpPr>
        <p:spPr>
          <a:xfrm>
            <a:off x="3480476" y="4347581"/>
            <a:ext cx="3206699" cy="61555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En contraste, los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rubros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 incidieron de manera negativa en el desempeño del sector respecto al monto de facturas negociables son las otras actividades de servicios </a:t>
            </a:r>
            <a:r>
              <a:rPr lang="es-PE" sz="85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(-46.7%)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y la administración pública y defensa </a:t>
            </a:r>
            <a:r>
              <a:rPr lang="es-PE" sz="85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(-75.4%)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s-PE" sz="8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Rectángulo 32">
            <a:extLst>
              <a:ext uri="{FF2B5EF4-FFF2-40B4-BE49-F238E27FC236}">
                <a16:creationId xmlns:a16="http://schemas.microsoft.com/office/drawing/2014/main" id="{2AF67D75-D27E-47B6-90A2-A97782B01AB7}"/>
              </a:ext>
            </a:extLst>
          </p:cNvPr>
          <p:cNvSpPr/>
          <p:nvPr/>
        </p:nvSpPr>
        <p:spPr>
          <a:xfrm>
            <a:off x="744996" y="3968542"/>
            <a:ext cx="31314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700" dirty="0">
                <a:latin typeface="Arial" panose="020B0604020202020204" pitchFamily="34" charset="0"/>
                <a:cs typeface="Arial" panose="020B0604020202020204" pitchFamily="34" charset="0"/>
              </a:rPr>
              <a:t>Fuente: PRODUCE, CAVALI</a:t>
            </a:r>
          </a:p>
          <a:p>
            <a:r>
              <a:rPr lang="es-PE" sz="7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Elaboración: PRODUCE – Oficina de Estudios Económicos (OEE)</a:t>
            </a:r>
          </a:p>
        </p:txBody>
      </p:sp>
      <p:sp>
        <p:nvSpPr>
          <p:cNvPr id="86" name="CuadroTexto 85"/>
          <p:cNvSpPr txBox="1"/>
          <p:nvPr/>
        </p:nvSpPr>
        <p:spPr>
          <a:xfrm>
            <a:off x="89333" y="8291755"/>
            <a:ext cx="6382587" cy="61555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Por su parte, el rubro de venta de vehículos automotores concentra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9.4%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del monto de facturas negociables del sector comercio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(307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millones de soles: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16.2%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de la MYPE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mientras que el rubro de comercio al por menor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9.1%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(299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millones de soles: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24.6 %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correspondiente a la MYPE)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s-PE" sz="8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CuadroTexto 86"/>
          <p:cNvSpPr txBox="1"/>
          <p:nvPr/>
        </p:nvSpPr>
        <p:spPr>
          <a:xfrm>
            <a:off x="89333" y="7765993"/>
            <a:ext cx="6382587" cy="61555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El monto negociado de facturas negociables del sector comercio fue de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3,275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millones de soles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 entre enero 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julio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95.9%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superior al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registrado en el periodo similar del año anterior.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81.5%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este saldo se concentra en el rubro de comercio al por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mayor (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2,668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de soles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, de los cuales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14.7%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corresponde a la MYPE).</a:t>
            </a:r>
            <a:endParaRPr lang="es-PE" sz="8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CuadroTexto 87"/>
          <p:cNvSpPr txBox="1"/>
          <p:nvPr/>
        </p:nvSpPr>
        <p:spPr>
          <a:xfrm>
            <a:off x="89333" y="8841645"/>
            <a:ext cx="6382587" cy="4847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Por rubro, se aprecia que el monto negociado de facturas negociables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se ha incrementado tanto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el rubro de comercio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mayorista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(+87.5%)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comercio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minorista </a:t>
            </a:r>
            <a:r>
              <a:rPr lang="es-PE" sz="85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144.1%)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el de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venta y mantenimiento de vehículos automotores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(+144.1%).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1" name="Grupo 70"/>
          <p:cNvGrpSpPr/>
          <p:nvPr/>
        </p:nvGrpSpPr>
        <p:grpSpPr>
          <a:xfrm>
            <a:off x="810218" y="1665364"/>
            <a:ext cx="5339265" cy="2312523"/>
            <a:chOff x="0" y="0"/>
            <a:chExt cx="5328380" cy="2318676"/>
          </a:xfrm>
        </p:grpSpPr>
        <p:grpSp>
          <p:nvGrpSpPr>
            <p:cNvPr id="72" name="Grupo 71">
              <a:extLst>
                <a:ext uri="{FF2B5EF4-FFF2-40B4-BE49-F238E27FC236}">
                  <a16:creationId xmlns:a16="http://schemas.microsoft.com/office/drawing/2014/main" id="{00000000-0008-0000-0700-000011000000}"/>
                </a:ext>
              </a:extLst>
            </p:cNvPr>
            <p:cNvGrpSpPr/>
            <p:nvPr/>
          </p:nvGrpSpPr>
          <p:grpSpPr>
            <a:xfrm>
              <a:off x="0" y="0"/>
              <a:ext cx="5328380" cy="2318676"/>
              <a:chOff x="0" y="0"/>
              <a:chExt cx="4670031" cy="2431462"/>
            </a:xfrm>
            <a:noFill/>
          </p:grpSpPr>
          <p:graphicFrame>
            <p:nvGraphicFramePr>
              <p:cNvPr id="81" name="Gráfico 80">
                <a:extLst>
                  <a:ext uri="{FF2B5EF4-FFF2-40B4-BE49-F238E27FC236}">
                    <a16:creationId xmlns:a16="http://schemas.microsoft.com/office/drawing/2014/main" id="{00000000-0008-0000-0700-000003000000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258623960"/>
                  </p:ext>
                </p:extLst>
              </p:nvPr>
            </p:nvGraphicFramePr>
            <p:xfrm>
              <a:off x="0" y="271462"/>
              <a:ext cx="4128333" cy="2160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sp>
            <p:nvSpPr>
              <p:cNvPr id="82" name="CuadroTexto 94">
                <a:extLst>
                  <a:ext uri="{FF2B5EF4-FFF2-40B4-BE49-F238E27FC236}">
                    <a16:creationId xmlns:a16="http://schemas.microsoft.com/office/drawing/2014/main" id="{00000000-0008-0000-0700-00000E000000}"/>
                  </a:ext>
                </a:extLst>
              </p:cNvPr>
              <p:cNvSpPr txBox="1"/>
              <p:nvPr/>
            </p:nvSpPr>
            <p:spPr>
              <a:xfrm>
                <a:off x="3719552" y="4910"/>
                <a:ext cx="950479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s-PE" sz="900" b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N° de facturas</a:t>
                </a:r>
              </a:p>
            </p:txBody>
          </p:sp>
          <p:sp>
            <p:nvSpPr>
              <p:cNvPr id="83" name="CuadroTexto 99">
                <a:extLst>
                  <a:ext uri="{FF2B5EF4-FFF2-40B4-BE49-F238E27FC236}">
                    <a16:creationId xmlns:a16="http://schemas.microsoft.com/office/drawing/2014/main" id="{00000000-0008-0000-0700-00000F000000}"/>
                  </a:ext>
                </a:extLst>
              </p:cNvPr>
              <p:cNvSpPr txBox="1"/>
              <p:nvPr/>
            </p:nvSpPr>
            <p:spPr>
              <a:xfrm>
                <a:off x="2114227" y="0"/>
                <a:ext cx="2204782" cy="388648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s-PE" sz="900" b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Monto negociado</a:t>
                </a:r>
              </a:p>
              <a:p>
                <a:pPr algn="ctr"/>
                <a:r>
                  <a:rPr lang="es-PE" sz="90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(En millones de soles)</a:t>
                </a:r>
              </a:p>
            </p:txBody>
          </p:sp>
          <p:sp>
            <p:nvSpPr>
              <p:cNvPr id="84" name="CuadroTexto 101">
                <a:extLst>
                  <a:ext uri="{FF2B5EF4-FFF2-40B4-BE49-F238E27FC236}">
                    <a16:creationId xmlns:a16="http://schemas.microsoft.com/office/drawing/2014/main" id="{00000000-0008-0000-0700-000010000000}"/>
                  </a:ext>
                </a:extLst>
              </p:cNvPr>
              <p:cNvSpPr txBox="1"/>
              <p:nvPr/>
            </p:nvSpPr>
            <p:spPr>
              <a:xfrm>
                <a:off x="818827" y="8350"/>
                <a:ext cx="1713882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s-PE" sz="900" b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Actividad </a:t>
                </a:r>
              </a:p>
              <a:p>
                <a:pPr algn="ctr"/>
                <a:r>
                  <a:rPr lang="es-PE" sz="900" b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Económica</a:t>
                </a:r>
              </a:p>
            </p:txBody>
          </p:sp>
        </p:grpSp>
        <p:grpSp>
          <p:nvGrpSpPr>
            <p:cNvPr id="73" name="Grupo 72"/>
            <p:cNvGrpSpPr/>
            <p:nvPr/>
          </p:nvGrpSpPr>
          <p:grpSpPr>
            <a:xfrm>
              <a:off x="4498027" y="415336"/>
              <a:ext cx="578771" cy="1713007"/>
              <a:chOff x="4498027" y="415336"/>
              <a:chExt cx="578771" cy="1713007"/>
            </a:xfrm>
          </p:grpSpPr>
          <p:sp>
            <p:nvSpPr>
              <p:cNvPr id="74" name="CuadroTexto 1"/>
              <p:cNvSpPr txBox="1"/>
              <p:nvPr/>
            </p:nvSpPr>
            <p:spPr>
              <a:xfrm>
                <a:off x="4498083" y="1887896"/>
                <a:ext cx="575649" cy="240447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none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/>
                <a:fld id="{32364EE7-0280-44C2-98D0-ED362C93F993}" type="TxLink">
                  <a:rPr lang="en-US" sz="1000" b="0" i="0" u="none" strike="noStrike">
                    <a:solidFill>
                      <a:srgbClr val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pPr marL="0" indent="0"/>
                  <a:t>13,447</a:t>
                </a:fld>
                <a:endParaRPr lang="es-PE" sz="1000" b="0" i="0" u="none" strike="noStrike">
                  <a:solidFill>
                    <a:srgbClr val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5" name="CuadroTexto 16"/>
              <p:cNvSpPr txBox="1"/>
              <p:nvPr/>
            </p:nvSpPr>
            <p:spPr>
              <a:xfrm>
                <a:off x="4560349" y="1652086"/>
                <a:ext cx="504493" cy="240447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none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/>
                <a:fld id="{AA162AA7-54A5-4B57-8C6B-587055DC8E4E}" type="TxLink">
                  <a:rPr lang="en-US" sz="1000" b="0" i="0" u="none" strike="noStrike">
                    <a:solidFill>
                      <a:srgbClr val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pPr marL="0" indent="0"/>
                  <a:t>3,852</a:t>
                </a:fld>
                <a:endParaRPr lang="es-PE" sz="1000" b="0" i="0" u="none" strike="noStrike">
                  <a:solidFill>
                    <a:srgbClr val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6" name="CuadroTexto 17"/>
              <p:cNvSpPr txBox="1"/>
              <p:nvPr/>
            </p:nvSpPr>
            <p:spPr>
              <a:xfrm>
                <a:off x="4560176" y="1389034"/>
                <a:ext cx="504492" cy="240447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none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/>
                <a:fld id="{8D872430-CE05-48FD-9254-A2EDFD6AB872}" type="TxLink">
                  <a:rPr lang="en-US" sz="1000" b="0" i="0" u="none" strike="noStrike">
                    <a:solidFill>
                      <a:srgbClr val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pPr marL="0" indent="0"/>
                  <a:t>7,617</a:t>
                </a:fld>
                <a:endParaRPr lang="es-PE" sz="1000" b="0" i="0" u="none" strike="noStrike">
                  <a:solidFill>
                    <a:srgbClr val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7" name="CuadroTexto 32"/>
              <p:cNvSpPr txBox="1"/>
              <p:nvPr/>
            </p:nvSpPr>
            <p:spPr>
              <a:xfrm>
                <a:off x="4562743" y="1165267"/>
                <a:ext cx="504493" cy="240447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none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/>
                <a:fld id="{ACC1468F-9B99-4088-93B4-3144CD227FC4}" type="TxLink">
                  <a:rPr lang="en-US" sz="1000" b="0" i="0" u="none" strike="noStrike">
                    <a:solidFill>
                      <a:srgbClr val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pPr marL="0" indent="0"/>
                  <a:t>4,043</a:t>
                </a:fld>
                <a:endParaRPr lang="es-PE" sz="1000" b="0" i="0" u="none" strike="noStrike">
                  <a:solidFill>
                    <a:srgbClr val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8" name="CuadroTexto 33"/>
              <p:cNvSpPr txBox="1"/>
              <p:nvPr/>
            </p:nvSpPr>
            <p:spPr>
              <a:xfrm>
                <a:off x="4557488" y="929456"/>
                <a:ext cx="504492" cy="240447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none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/>
                <a:fld id="{E80CA54A-BC0D-4E2F-B2B6-0D6A3BD755F5}" type="TxLink">
                  <a:rPr lang="en-US" sz="1000" b="0" i="0" u="none" strike="noStrike">
                    <a:solidFill>
                      <a:srgbClr val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pPr marL="0" indent="0"/>
                  <a:t>6,599</a:t>
                </a:fld>
                <a:endParaRPr lang="es-PE" sz="1000" b="0" i="0" u="none" strike="noStrike">
                  <a:solidFill>
                    <a:srgbClr val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9" name="CuadroTexto 34"/>
              <p:cNvSpPr txBox="1"/>
              <p:nvPr/>
            </p:nvSpPr>
            <p:spPr>
              <a:xfrm>
                <a:off x="4498027" y="651550"/>
                <a:ext cx="575649" cy="240447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none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/>
                <a:fld id="{CE593F22-E2D6-412D-8317-88C8E278CB04}" type="TxLink">
                  <a:rPr lang="en-US" sz="1000" b="0" i="0" u="none" strike="noStrike">
                    <a:solidFill>
                      <a:srgbClr val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pPr marL="0" indent="0"/>
                  <a:t>40,059</a:t>
                </a:fld>
                <a:endParaRPr lang="es-PE" sz="1000" b="0" i="0" u="none" strike="noStrike">
                  <a:solidFill>
                    <a:srgbClr val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80" name="CuadroTexto 35"/>
              <p:cNvSpPr txBox="1"/>
              <p:nvPr/>
            </p:nvSpPr>
            <p:spPr>
              <a:xfrm>
                <a:off x="4501149" y="415336"/>
                <a:ext cx="575649" cy="240447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none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fld id="{9D58FDAC-BD31-4AA6-AC64-24794BCC5C7A}" type="TxLink">
                  <a:rPr lang="en-US" sz="1000" b="0" i="0" u="none" strike="noStrike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pPr/>
                  <a:t>23,177</a:t>
                </a:fld>
                <a:endParaRPr lang="es-PE" sz="10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85" name="Grupo 84">
            <a:extLst>
              <a:ext uri="{FF2B5EF4-FFF2-40B4-BE49-F238E27FC236}">
                <a16:creationId xmlns:a16="http://schemas.microsoft.com/office/drawing/2014/main" id="{00000000-0008-0000-0700-00000D000000}"/>
              </a:ext>
            </a:extLst>
          </p:cNvPr>
          <p:cNvGrpSpPr/>
          <p:nvPr/>
        </p:nvGrpSpPr>
        <p:grpSpPr>
          <a:xfrm>
            <a:off x="1183488" y="6010732"/>
            <a:ext cx="4710771" cy="1794613"/>
            <a:chOff x="0" y="0"/>
            <a:chExt cx="4365149" cy="2156212"/>
          </a:xfrm>
          <a:noFill/>
        </p:grpSpPr>
        <p:grpSp>
          <p:nvGrpSpPr>
            <p:cNvPr id="89" name="Grupo 88">
              <a:extLst>
                <a:ext uri="{FF2B5EF4-FFF2-40B4-BE49-F238E27FC236}">
                  <a16:creationId xmlns:a16="http://schemas.microsoft.com/office/drawing/2014/main" id="{00000000-0008-0000-0700-000009000000}"/>
                </a:ext>
              </a:extLst>
            </p:cNvPr>
            <p:cNvGrpSpPr/>
            <p:nvPr/>
          </p:nvGrpSpPr>
          <p:grpSpPr>
            <a:xfrm>
              <a:off x="219074" y="171450"/>
              <a:ext cx="4146075" cy="1984762"/>
              <a:chOff x="219074" y="171450"/>
              <a:chExt cx="4146075" cy="1984762"/>
            </a:xfrm>
            <a:grpFill/>
          </p:grpSpPr>
          <p:graphicFrame>
            <p:nvGraphicFramePr>
              <p:cNvPr id="93" name="Gráfico 92">
                <a:extLst>
                  <a:ext uri="{FF2B5EF4-FFF2-40B4-BE49-F238E27FC236}">
                    <a16:creationId xmlns:a16="http://schemas.microsoft.com/office/drawing/2014/main" id="{00000000-0008-0000-0700-000006000000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930048292"/>
                  </p:ext>
                </p:extLst>
              </p:nvPr>
            </p:nvGraphicFramePr>
            <p:xfrm>
              <a:off x="219074" y="176212"/>
              <a:ext cx="2880000" cy="1980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graphicFrame>
            <p:nvGraphicFramePr>
              <p:cNvPr id="95" name="Gráfico 94">
                <a:extLst>
                  <a:ext uri="{FF2B5EF4-FFF2-40B4-BE49-F238E27FC236}">
                    <a16:creationId xmlns:a16="http://schemas.microsoft.com/office/drawing/2014/main" id="{00000000-0008-0000-0700-00000700000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585798860"/>
                  </p:ext>
                </p:extLst>
              </p:nvPr>
            </p:nvGraphicFramePr>
            <p:xfrm>
              <a:off x="3152774" y="171450"/>
              <a:ext cx="1212375" cy="1980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</p:grpSp>
        <p:sp>
          <p:nvSpPr>
            <p:cNvPr id="90" name="CuadroTexto 109">
              <a:extLst>
                <a:ext uri="{FF2B5EF4-FFF2-40B4-BE49-F238E27FC236}">
                  <a16:creationId xmlns:a16="http://schemas.microsoft.com/office/drawing/2014/main" id="{00000000-0008-0000-0700-00000A000000}"/>
                </a:ext>
              </a:extLst>
            </p:cNvPr>
            <p:cNvSpPr txBox="1"/>
            <p:nvPr/>
          </p:nvSpPr>
          <p:spPr>
            <a:xfrm>
              <a:off x="2957257" y="14435"/>
              <a:ext cx="950479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N° de facturas</a:t>
              </a:r>
            </a:p>
          </p:txBody>
        </p:sp>
        <p:sp>
          <p:nvSpPr>
            <p:cNvPr id="91" name="CuadroTexto 110">
              <a:extLst>
                <a:ext uri="{FF2B5EF4-FFF2-40B4-BE49-F238E27FC236}">
                  <a16:creationId xmlns:a16="http://schemas.microsoft.com/office/drawing/2014/main" id="{00000000-0008-0000-0700-00000B000000}"/>
                </a:ext>
              </a:extLst>
            </p:cNvPr>
            <p:cNvSpPr txBox="1"/>
            <p:nvPr/>
          </p:nvSpPr>
          <p:spPr>
            <a:xfrm>
              <a:off x="1236335" y="0"/>
              <a:ext cx="1896963" cy="44398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Monto negociado</a:t>
              </a:r>
            </a:p>
            <a:p>
              <a:pPr algn="ctr"/>
              <a:r>
                <a:rPr lang="es-PE" sz="9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(En millones de soles)</a:t>
              </a:r>
            </a:p>
          </p:txBody>
        </p:sp>
        <p:sp>
          <p:nvSpPr>
            <p:cNvPr id="92" name="CuadroTexto 113">
              <a:extLst>
                <a:ext uri="{FF2B5EF4-FFF2-40B4-BE49-F238E27FC236}">
                  <a16:creationId xmlns:a16="http://schemas.microsoft.com/office/drawing/2014/main" id="{00000000-0008-0000-0700-00000C000000}"/>
                </a:ext>
              </a:extLst>
            </p:cNvPr>
            <p:cNvSpPr txBox="1"/>
            <p:nvPr/>
          </p:nvSpPr>
          <p:spPr>
            <a:xfrm>
              <a:off x="0" y="16840"/>
              <a:ext cx="1713882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Actividad </a:t>
              </a:r>
            </a:p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Económica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2762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upo 43">
            <a:extLst>
              <a:ext uri="{FF2B5EF4-FFF2-40B4-BE49-F238E27FC236}">
                <a16:creationId xmlns:a16="http://schemas.microsoft.com/office/drawing/2014/main" id="{00000000-0008-0000-0900-000009000000}"/>
              </a:ext>
            </a:extLst>
          </p:cNvPr>
          <p:cNvGrpSpPr/>
          <p:nvPr/>
        </p:nvGrpSpPr>
        <p:grpSpPr>
          <a:xfrm>
            <a:off x="415347" y="4358014"/>
            <a:ext cx="6017775" cy="4218246"/>
            <a:chOff x="0" y="0"/>
            <a:chExt cx="5495265" cy="4343431"/>
          </a:xfrm>
        </p:grpSpPr>
        <p:graphicFrame>
          <p:nvGraphicFramePr>
            <p:cNvPr id="51" name="Gráfico 50">
              <a:extLst>
                <a:ext uri="{FF2B5EF4-FFF2-40B4-BE49-F238E27FC236}">
                  <a16:creationId xmlns:a16="http://schemas.microsoft.com/office/drawing/2014/main" id="{00000000-0008-0000-0900-000002000000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706660448"/>
                </p:ext>
              </p:extLst>
            </p:nvPr>
          </p:nvGraphicFramePr>
          <p:xfrm>
            <a:off x="0" y="383433"/>
            <a:ext cx="4320002" cy="395999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52" name="Gráfico 51">
              <a:extLst>
                <a:ext uri="{FF2B5EF4-FFF2-40B4-BE49-F238E27FC236}">
                  <a16:creationId xmlns:a16="http://schemas.microsoft.com/office/drawing/2014/main" id="{00000000-0008-0000-0900-000003000000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416584604"/>
                </p:ext>
              </p:extLst>
            </p:nvPr>
          </p:nvGraphicFramePr>
          <p:xfrm>
            <a:off x="4303058" y="383433"/>
            <a:ext cx="1192207" cy="395999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53" name="CuadroTexto 55">
              <a:extLst>
                <a:ext uri="{FF2B5EF4-FFF2-40B4-BE49-F238E27FC236}">
                  <a16:creationId xmlns:a16="http://schemas.microsoft.com/office/drawing/2014/main" id="{00000000-0008-0000-0900-000005000000}"/>
                </a:ext>
              </a:extLst>
            </p:cNvPr>
            <p:cNvSpPr txBox="1"/>
            <p:nvPr/>
          </p:nvSpPr>
          <p:spPr>
            <a:xfrm>
              <a:off x="4205721" y="24445"/>
              <a:ext cx="1080000" cy="35766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N°</a:t>
              </a:r>
              <a:r>
                <a:rPr lang="es-PE" sz="900" b="1" baseline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de facturas</a:t>
              </a:r>
            </a:p>
            <a:p>
              <a:pPr algn="ctr"/>
              <a:endParaRPr lang="es-PE" sz="9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CuadroTexto 57">
              <a:extLst>
                <a:ext uri="{FF2B5EF4-FFF2-40B4-BE49-F238E27FC236}">
                  <a16:creationId xmlns:a16="http://schemas.microsoft.com/office/drawing/2014/main" id="{00000000-0008-0000-0900-000007000000}"/>
                </a:ext>
              </a:extLst>
            </p:cNvPr>
            <p:cNvSpPr txBox="1"/>
            <p:nvPr/>
          </p:nvSpPr>
          <p:spPr>
            <a:xfrm>
              <a:off x="907422" y="0"/>
              <a:ext cx="2880001" cy="3600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Monto negociado</a:t>
              </a:r>
            </a:p>
            <a:p>
              <a:pPr algn="ctr"/>
              <a:r>
                <a:rPr lang="es-PE" sz="90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(En miles de soles)</a:t>
              </a:r>
            </a:p>
          </p:txBody>
        </p:sp>
        <p:sp>
          <p:nvSpPr>
            <p:cNvPr id="57" name="CuadroTexto 58">
              <a:extLst>
                <a:ext uri="{FF2B5EF4-FFF2-40B4-BE49-F238E27FC236}">
                  <a16:creationId xmlns:a16="http://schemas.microsoft.com/office/drawing/2014/main" id="{00000000-0008-0000-0900-000008000000}"/>
                </a:ext>
              </a:extLst>
            </p:cNvPr>
            <p:cNvSpPr txBox="1"/>
            <p:nvPr/>
          </p:nvSpPr>
          <p:spPr>
            <a:xfrm>
              <a:off x="3035321" y="35088"/>
              <a:ext cx="1260000" cy="3600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s-PE" sz="9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Región</a:t>
              </a:r>
            </a:p>
            <a:p>
              <a:pPr algn="ctr"/>
              <a:endParaRPr lang="es-PE" sz="9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23" name="Conector recto 22"/>
          <p:cNvCxnSpPr/>
          <p:nvPr/>
        </p:nvCxnSpPr>
        <p:spPr>
          <a:xfrm>
            <a:off x="-7517" y="9723971"/>
            <a:ext cx="6822867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utoShape 2" descr="Mapa con los giros en los ocÃ©anos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E"/>
          </a:p>
        </p:txBody>
      </p:sp>
      <p:sp>
        <p:nvSpPr>
          <p:cNvPr id="54" name="CuadroTexto 53"/>
          <p:cNvSpPr txBox="1"/>
          <p:nvPr/>
        </p:nvSpPr>
        <p:spPr>
          <a:xfrm>
            <a:off x="147917" y="1014429"/>
            <a:ext cx="2966757" cy="218521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Entre enero 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julio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2021,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73.6%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del monto negociado de las facturas negociables se concentró en la gran empresa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(8,427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millones de soles)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, y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22.9%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el segmento MYPE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(2,620 millones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de soles)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particular, la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microempresa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representa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4.6%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(529 millones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de soles)</a:t>
            </a:r>
            <a:r>
              <a:rPr lang="es-PE" sz="85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del monto de facturas negociables registradas entre enero 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julio 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2021,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y la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pequeña,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18.3%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(2,091 millones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de soles).</a:t>
            </a:r>
            <a:endParaRPr lang="es-PE" sz="85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Respecto a enero y julio del año pasado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monto negociado de las facturas negociables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de la pequeña empresa creció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(+93.3%)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la gran empresa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(+80.6%)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y la microempresa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(+38.6%)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Sin embargo, la mediana empresa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disminuyó</a:t>
            </a:r>
            <a:r>
              <a:rPr lang="es-PE" sz="85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(-1.3%)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8" name="Grupo 77"/>
          <p:cNvGrpSpPr/>
          <p:nvPr/>
        </p:nvGrpSpPr>
        <p:grpSpPr>
          <a:xfrm>
            <a:off x="3547872" y="774858"/>
            <a:ext cx="3133025" cy="589241"/>
            <a:chOff x="2535171" y="2508818"/>
            <a:chExt cx="2985425" cy="589241"/>
          </a:xfrm>
        </p:grpSpPr>
        <p:sp>
          <p:nvSpPr>
            <p:cNvPr id="79" name="Recortar rectángulo de esquina diagonal 78"/>
            <p:cNvSpPr/>
            <p:nvPr/>
          </p:nvSpPr>
          <p:spPr>
            <a:xfrm>
              <a:off x="2612892" y="2585748"/>
              <a:ext cx="2866288" cy="512311"/>
            </a:xfrm>
            <a:prstGeom prst="snip2Diag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sz="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CuadroTexto 79">
              <a:extLst>
                <a:ext uri="{FF2B5EF4-FFF2-40B4-BE49-F238E27FC236}">
                  <a16:creationId xmlns:a16="http://schemas.microsoft.com/office/drawing/2014/main" id="{9487FFF0-6750-4F1C-8CD6-E6CF74B42E53}"/>
                </a:ext>
              </a:extLst>
            </p:cNvPr>
            <p:cNvSpPr txBox="1"/>
            <p:nvPr/>
          </p:nvSpPr>
          <p:spPr>
            <a:xfrm>
              <a:off x="2684056" y="2579555"/>
              <a:ext cx="283654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PE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Gráfico 9</a:t>
              </a:r>
            </a:p>
            <a:p>
              <a:r>
                <a:rPr lang="es-PE" sz="9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Monto negociado por tamaño, </a:t>
              </a:r>
              <a:r>
                <a:rPr lang="es-PE" sz="900" b="1" dirty="0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enero-julio 2021</a:t>
              </a:r>
              <a:endParaRPr lang="es-PE" sz="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s-PE" sz="900" dirty="0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(Millones </a:t>
              </a:r>
              <a:r>
                <a:rPr lang="es-PE" sz="9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 soles y porcentaje)</a:t>
              </a:r>
            </a:p>
          </p:txBody>
        </p:sp>
        <p:sp>
          <p:nvSpPr>
            <p:cNvPr id="81" name="Lágrima 80"/>
            <p:cNvSpPr/>
            <p:nvPr/>
          </p:nvSpPr>
          <p:spPr>
            <a:xfrm>
              <a:off x="2535171" y="2508818"/>
              <a:ext cx="187457" cy="181190"/>
            </a:xfrm>
            <a:prstGeom prst="teardrop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 dirty="0"/>
            </a:p>
          </p:txBody>
        </p:sp>
      </p:grpSp>
      <p:cxnSp>
        <p:nvCxnSpPr>
          <p:cNvPr id="82" name="Conector recto 81"/>
          <p:cNvCxnSpPr/>
          <p:nvPr/>
        </p:nvCxnSpPr>
        <p:spPr>
          <a:xfrm>
            <a:off x="3205127" y="1879018"/>
            <a:ext cx="0" cy="1044000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uadroTexto 54">
            <a:extLst>
              <a:ext uri="{FF2B5EF4-FFF2-40B4-BE49-F238E27FC236}">
                <a16:creationId xmlns:a16="http://schemas.microsoft.com/office/drawing/2014/main" id="{9487FFF0-6750-4F1C-8CD6-E6CF74B42E53}"/>
              </a:ext>
            </a:extLst>
          </p:cNvPr>
          <p:cNvSpPr txBox="1"/>
          <p:nvPr/>
        </p:nvSpPr>
        <p:spPr>
          <a:xfrm>
            <a:off x="446403" y="3957954"/>
            <a:ext cx="5915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900" b="1" dirty="0">
                <a:latin typeface="Arial" panose="020B0604020202020204" pitchFamily="34" charset="0"/>
                <a:cs typeface="Arial" panose="020B0604020202020204" pitchFamily="34" charset="0"/>
              </a:rPr>
              <a:t>GRÁFICO 10</a:t>
            </a:r>
          </a:p>
          <a:p>
            <a:pPr algn="ctr"/>
            <a:r>
              <a:rPr lang="es-PE" sz="9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FACTURAS NEGOCIABLES SEGÚN REGIÓN, </a:t>
            </a:r>
            <a:r>
              <a:rPr lang="es-PE" sz="9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enero-julio de 2021</a:t>
            </a:r>
            <a:endParaRPr lang="es-PE" sz="9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CuadroTexto 60"/>
          <p:cNvSpPr txBox="1"/>
          <p:nvPr/>
        </p:nvSpPr>
        <p:spPr>
          <a:xfrm>
            <a:off x="243002" y="9013850"/>
            <a:ext cx="3117983" cy="4847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A nivel de región, se aprecia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un incremento importante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el monto de facturas negociables en Lima</a:t>
            </a:r>
            <a:r>
              <a:rPr lang="es-PE" sz="8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(+76.9%)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Callao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(+45.6%)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entre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enero y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julio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2021.</a:t>
            </a:r>
            <a:endParaRPr lang="es-PE" sz="8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CuadroTexto 61"/>
          <p:cNvSpPr txBox="1"/>
          <p:nvPr/>
        </p:nvSpPr>
        <p:spPr>
          <a:xfrm>
            <a:off x="3360985" y="9003526"/>
            <a:ext cx="3468030" cy="7463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particular, en Lima, se aprecia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un incremento del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monto de facturas negociables en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el sector de pesca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(+340.7%)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y minería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(+148.5%)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Mientras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que,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el Callao se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registró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un incremento en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los sectores de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construcción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(+178.0%)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y comercio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(+114.0%)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ctángulo 32">
            <a:extLst>
              <a:ext uri="{FF2B5EF4-FFF2-40B4-BE49-F238E27FC236}">
                <a16:creationId xmlns:a16="http://schemas.microsoft.com/office/drawing/2014/main" id="{2AF67D75-D27E-47B6-90A2-A97782B01AB7}"/>
              </a:ext>
            </a:extLst>
          </p:cNvPr>
          <p:cNvSpPr/>
          <p:nvPr/>
        </p:nvSpPr>
        <p:spPr>
          <a:xfrm>
            <a:off x="3194851" y="3245888"/>
            <a:ext cx="34360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Nota: Estrato al que pertenece el proveedor</a:t>
            </a:r>
          </a:p>
          <a:p>
            <a:pPr algn="just"/>
            <a:r>
              <a:rPr lang="es-P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Fuente</a:t>
            </a:r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: PRODUCE, CAVALI</a:t>
            </a:r>
          </a:p>
          <a:p>
            <a:r>
              <a:rPr lang="es-PE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Elaboración: PRODUCE – Oficina de Estudios Económicos (OEE)</a:t>
            </a:r>
          </a:p>
        </p:txBody>
      </p:sp>
      <p:sp>
        <p:nvSpPr>
          <p:cNvPr id="74" name="Rectángulo 73"/>
          <p:cNvSpPr/>
          <p:nvPr/>
        </p:nvSpPr>
        <p:spPr>
          <a:xfrm>
            <a:off x="3991334" y="120049"/>
            <a:ext cx="2866666" cy="3235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1600" b="1" i="1" dirty="0">
                <a:solidFill>
                  <a:srgbClr val="002060"/>
                </a:solidFill>
              </a:rPr>
              <a:t>Información de proveedores</a:t>
            </a:r>
          </a:p>
        </p:txBody>
      </p:sp>
      <p:grpSp>
        <p:nvGrpSpPr>
          <p:cNvPr id="75" name="Grupo 74"/>
          <p:cNvGrpSpPr/>
          <p:nvPr/>
        </p:nvGrpSpPr>
        <p:grpSpPr>
          <a:xfrm>
            <a:off x="0" y="3537595"/>
            <a:ext cx="6858001" cy="504000"/>
            <a:chOff x="0" y="325603"/>
            <a:chExt cx="6858001" cy="504000"/>
          </a:xfrm>
        </p:grpSpPr>
        <p:grpSp>
          <p:nvGrpSpPr>
            <p:cNvPr id="76" name="Grupo 75"/>
            <p:cNvGrpSpPr/>
            <p:nvPr/>
          </p:nvGrpSpPr>
          <p:grpSpPr>
            <a:xfrm>
              <a:off x="0" y="435171"/>
              <a:ext cx="6858001" cy="288000"/>
              <a:chOff x="0" y="3521802"/>
              <a:chExt cx="6858001" cy="288000"/>
            </a:xfrm>
          </p:grpSpPr>
          <p:sp>
            <p:nvSpPr>
              <p:cNvPr id="85" name="CuadroTexto 84"/>
              <p:cNvSpPr txBox="1"/>
              <p:nvPr/>
            </p:nvSpPr>
            <p:spPr>
              <a:xfrm>
                <a:off x="1" y="3629201"/>
                <a:ext cx="6858000" cy="87061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 anchor="ctr">
                <a:spAutoFit/>
              </a:bodyPr>
              <a:lstStyle/>
              <a:p>
                <a:endParaRPr lang="es-PE" sz="1000" b="1" dirty="0">
                  <a:latin typeface="+mj-lt"/>
                </a:endParaRPr>
              </a:p>
            </p:txBody>
          </p:sp>
          <p:grpSp>
            <p:nvGrpSpPr>
              <p:cNvPr id="86" name="Grupo 85"/>
              <p:cNvGrpSpPr/>
              <p:nvPr/>
            </p:nvGrpSpPr>
            <p:grpSpPr>
              <a:xfrm>
                <a:off x="0" y="3521802"/>
                <a:ext cx="3423082" cy="288000"/>
                <a:chOff x="31792" y="4568384"/>
                <a:chExt cx="3423082" cy="288000"/>
              </a:xfrm>
            </p:grpSpPr>
            <p:sp>
              <p:nvSpPr>
                <p:cNvPr id="87" name="Pentágono 12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34874" y="4568384"/>
                  <a:ext cx="3420000" cy="288000"/>
                </a:xfrm>
                <a:prstGeom prst="homePlat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2"/>
                  <a:r>
                    <a:rPr lang="es-PE" sz="1600" b="1" i="1" dirty="0"/>
                    <a:t>INFORMACIÓN REGIONAL</a:t>
                  </a:r>
                  <a:endParaRPr lang="es-PE" sz="1600" b="1" i="1" baseline="30000" dirty="0"/>
                </a:p>
              </p:txBody>
            </p:sp>
            <p:sp>
              <p:nvSpPr>
                <p:cNvPr id="88" name="Rectángulo 87"/>
                <p:cNvSpPr/>
                <p:nvPr/>
              </p:nvSpPr>
              <p:spPr>
                <a:xfrm>
                  <a:off x="31792" y="4568384"/>
                  <a:ext cx="324000" cy="288000"/>
                </a:xfrm>
                <a:prstGeom prst="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PE"/>
                </a:p>
              </p:txBody>
            </p:sp>
          </p:grpSp>
        </p:grpSp>
        <p:grpSp>
          <p:nvGrpSpPr>
            <p:cNvPr id="77" name="Grupo 76"/>
            <p:cNvGrpSpPr/>
            <p:nvPr/>
          </p:nvGrpSpPr>
          <p:grpSpPr>
            <a:xfrm>
              <a:off x="251465" y="325603"/>
              <a:ext cx="504000" cy="504000"/>
              <a:chOff x="3720665" y="999722"/>
              <a:chExt cx="504000" cy="504000"/>
            </a:xfrm>
          </p:grpSpPr>
          <p:sp>
            <p:nvSpPr>
              <p:cNvPr id="83" name="Lágrima 82"/>
              <p:cNvSpPr/>
              <p:nvPr/>
            </p:nvSpPr>
            <p:spPr>
              <a:xfrm rot="13264738">
                <a:off x="3720665" y="999722"/>
                <a:ext cx="504000" cy="504000"/>
              </a:xfrm>
              <a:prstGeom prst="teardrop">
                <a:avLst>
                  <a:gd name="adj" fmla="val 113882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84" name="Elipse 83"/>
              <p:cNvSpPr/>
              <p:nvPr/>
            </p:nvSpPr>
            <p:spPr>
              <a:xfrm>
                <a:off x="3785045" y="1072863"/>
                <a:ext cx="360000" cy="36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PE" sz="14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</a:p>
            </p:txBody>
          </p:sp>
        </p:grpSp>
      </p:grpSp>
      <p:grpSp>
        <p:nvGrpSpPr>
          <p:cNvPr id="89" name="Grupo 88"/>
          <p:cNvGrpSpPr/>
          <p:nvPr/>
        </p:nvGrpSpPr>
        <p:grpSpPr>
          <a:xfrm>
            <a:off x="0" y="325603"/>
            <a:ext cx="6858001" cy="504000"/>
            <a:chOff x="0" y="325603"/>
            <a:chExt cx="6858001" cy="504000"/>
          </a:xfrm>
        </p:grpSpPr>
        <p:grpSp>
          <p:nvGrpSpPr>
            <p:cNvPr id="90" name="Grupo 89"/>
            <p:cNvGrpSpPr/>
            <p:nvPr/>
          </p:nvGrpSpPr>
          <p:grpSpPr>
            <a:xfrm>
              <a:off x="0" y="435171"/>
              <a:ext cx="6858001" cy="288000"/>
              <a:chOff x="0" y="3521802"/>
              <a:chExt cx="6858001" cy="288000"/>
            </a:xfrm>
          </p:grpSpPr>
          <p:sp>
            <p:nvSpPr>
              <p:cNvPr id="94" name="CuadroTexto 93"/>
              <p:cNvSpPr txBox="1"/>
              <p:nvPr/>
            </p:nvSpPr>
            <p:spPr>
              <a:xfrm>
                <a:off x="1" y="3629201"/>
                <a:ext cx="6858000" cy="87061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 anchor="ctr">
                <a:spAutoFit/>
              </a:bodyPr>
              <a:lstStyle/>
              <a:p>
                <a:endParaRPr lang="es-PE" sz="1000" b="1" dirty="0">
                  <a:latin typeface="+mj-lt"/>
                </a:endParaRPr>
              </a:p>
            </p:txBody>
          </p:sp>
          <p:grpSp>
            <p:nvGrpSpPr>
              <p:cNvPr id="95" name="Grupo 94"/>
              <p:cNvGrpSpPr/>
              <p:nvPr/>
            </p:nvGrpSpPr>
            <p:grpSpPr>
              <a:xfrm>
                <a:off x="0" y="3521802"/>
                <a:ext cx="3603082" cy="288000"/>
                <a:chOff x="31792" y="4568384"/>
                <a:chExt cx="3603082" cy="288000"/>
              </a:xfrm>
            </p:grpSpPr>
            <p:sp>
              <p:nvSpPr>
                <p:cNvPr id="96" name="Pentágono 12">
                  <a:extLst>
                    <a:ext uri="{FF2B5EF4-FFF2-40B4-BE49-F238E27FC236}">
                      <a16:creationId xmlns:a16="http://schemas.microsoft.com/office/drawing/2014/main" id="{BDA4D637-9BED-42C1-A862-028E2F1D60D8}"/>
                    </a:ext>
                  </a:extLst>
                </p:cNvPr>
                <p:cNvSpPr/>
                <p:nvPr/>
              </p:nvSpPr>
              <p:spPr>
                <a:xfrm>
                  <a:off x="34874" y="4568384"/>
                  <a:ext cx="3600000" cy="288000"/>
                </a:xfrm>
                <a:prstGeom prst="homePlate">
                  <a:avLst/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1"/>
                  <a:r>
                    <a:rPr lang="es-PE" sz="1600" b="1" i="1" dirty="0"/>
                    <a:t>      INFORMACIÓN POR TAMAÑO</a:t>
                  </a:r>
                  <a:endParaRPr lang="es-PE" sz="1600" b="1" i="1" baseline="30000" dirty="0"/>
                </a:p>
              </p:txBody>
            </p:sp>
            <p:sp>
              <p:nvSpPr>
                <p:cNvPr id="97" name="Rectángulo 96"/>
                <p:cNvSpPr/>
                <p:nvPr/>
              </p:nvSpPr>
              <p:spPr>
                <a:xfrm>
                  <a:off x="31792" y="4568384"/>
                  <a:ext cx="324000" cy="288000"/>
                </a:xfrm>
                <a:prstGeom prst="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PE"/>
                </a:p>
              </p:txBody>
            </p:sp>
          </p:grpSp>
        </p:grpSp>
        <p:grpSp>
          <p:nvGrpSpPr>
            <p:cNvPr id="91" name="Grupo 90"/>
            <p:cNvGrpSpPr/>
            <p:nvPr/>
          </p:nvGrpSpPr>
          <p:grpSpPr>
            <a:xfrm>
              <a:off x="251465" y="325603"/>
              <a:ext cx="504000" cy="504000"/>
              <a:chOff x="3720665" y="999722"/>
              <a:chExt cx="504000" cy="504000"/>
            </a:xfrm>
          </p:grpSpPr>
          <p:sp>
            <p:nvSpPr>
              <p:cNvPr id="92" name="Lágrima 91"/>
              <p:cNvSpPr/>
              <p:nvPr/>
            </p:nvSpPr>
            <p:spPr>
              <a:xfrm rot="13264738">
                <a:off x="3720665" y="999722"/>
                <a:ext cx="504000" cy="504000"/>
              </a:xfrm>
              <a:prstGeom prst="teardrop">
                <a:avLst>
                  <a:gd name="adj" fmla="val 113882"/>
                </a:avLst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sp>
            <p:nvSpPr>
              <p:cNvPr id="93" name="Elipse 92"/>
              <p:cNvSpPr/>
              <p:nvPr/>
            </p:nvSpPr>
            <p:spPr>
              <a:xfrm>
                <a:off x="3785045" y="1072863"/>
                <a:ext cx="360000" cy="360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PE" sz="1400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</p:txBody>
          </p:sp>
        </p:grpSp>
      </p:grpSp>
      <p:sp>
        <p:nvSpPr>
          <p:cNvPr id="65" name="Rectángulo 32">
            <a:extLst>
              <a:ext uri="{FF2B5EF4-FFF2-40B4-BE49-F238E27FC236}">
                <a16:creationId xmlns:a16="http://schemas.microsoft.com/office/drawing/2014/main" id="{2AF67D75-D27E-47B6-90A2-A97782B01AB7}"/>
              </a:ext>
            </a:extLst>
          </p:cNvPr>
          <p:cNvSpPr/>
          <p:nvPr/>
        </p:nvSpPr>
        <p:spPr>
          <a:xfrm>
            <a:off x="512513" y="8531964"/>
            <a:ext cx="44390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800" smtClean="0">
                <a:latin typeface="Arial" panose="020B0604020202020204" pitchFamily="34" charset="0"/>
                <a:cs typeface="Arial" panose="020B0604020202020204" pitchFamily="34" charset="0"/>
              </a:rPr>
              <a:t>Nota: </a:t>
            </a:r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Departamento al que pertenece el proveedor y corresponde al domicilio fiscal</a:t>
            </a:r>
          </a:p>
          <a:p>
            <a:pPr algn="just"/>
            <a:r>
              <a:rPr lang="es-PE" sz="800" dirty="0">
                <a:latin typeface="Arial" panose="020B0604020202020204" pitchFamily="34" charset="0"/>
                <a:cs typeface="Arial" panose="020B0604020202020204" pitchFamily="34" charset="0"/>
              </a:rPr>
              <a:t>Fuente: PRODUCE, CAVALI</a:t>
            </a:r>
          </a:p>
          <a:p>
            <a:r>
              <a:rPr lang="es-PE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Elaboración: PRODUCE – Oficina de Estudios Económicos (OEE)</a:t>
            </a:r>
          </a:p>
        </p:txBody>
      </p:sp>
      <p:sp>
        <p:nvSpPr>
          <p:cNvPr id="66" name="CuadroTexto 65"/>
          <p:cNvSpPr txBox="1"/>
          <p:nvPr/>
        </p:nvSpPr>
        <p:spPr>
          <a:xfrm>
            <a:off x="1432129" y="6603398"/>
            <a:ext cx="2278252" cy="140038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Lima concentra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83.2%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del monto negociado de las facturas negociables </a:t>
            </a:r>
            <a:r>
              <a:rPr lang="es-PE" sz="8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(9,522 </a:t>
            </a:r>
            <a:r>
              <a:rPr lang="es-PE" sz="850" b="1" i="1" dirty="0">
                <a:latin typeface="Arial" panose="020B0604020202020204" pitchFamily="34" charset="0"/>
                <a:cs typeface="Arial" panose="020B0604020202020204" pitchFamily="34" charset="0"/>
              </a:rPr>
              <a:t>millones de soles)</a:t>
            </a: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Le sigue Callao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La Libertad,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Arequipa,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Piura e Ica, </a:t>
            </a: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regiones que en conjunto representan el </a:t>
            </a:r>
            <a:r>
              <a:rPr lang="es-PE" sz="85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12.8%.</a:t>
            </a:r>
            <a:endParaRPr lang="es-PE" sz="85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endParaRPr lang="es-PE" sz="85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v"/>
            </a:pPr>
            <a:r>
              <a:rPr lang="es-PE" sz="850" i="1" dirty="0">
                <a:latin typeface="Arial" panose="020B0604020202020204" pitchFamily="34" charset="0"/>
                <a:cs typeface="Arial" panose="020B0604020202020204" pitchFamily="34" charset="0"/>
              </a:rPr>
              <a:t>Las regiones con menor participación son </a:t>
            </a:r>
            <a:r>
              <a:rPr lang="es-PE" sz="850" i="1" dirty="0" smtClean="0">
                <a:latin typeface="Arial" panose="020B0604020202020204" pitchFamily="34" charset="0"/>
                <a:cs typeface="Arial" panose="020B0604020202020204" pitchFamily="34" charset="0"/>
              </a:rPr>
              <a:t>Huancavelica y Madre de Dios</a:t>
            </a:r>
            <a:endParaRPr lang="es-PE" sz="85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2" name="Gráfico 41">
            <a:extLst>
              <a:ext uri="{FF2B5EF4-FFF2-40B4-BE49-F238E27FC236}">
                <a16:creationId xmlns:a16="http://schemas.microsoft.com/office/drawing/2014/main" id="{00000000-0008-0000-08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4611529"/>
              </p:ext>
            </p:extLst>
          </p:nvPr>
        </p:nvGraphicFramePr>
        <p:xfrm>
          <a:off x="3288259" y="1398385"/>
          <a:ext cx="3540756" cy="18863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5588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37113</TotalTime>
  <Words>2252</Words>
  <Application>Microsoft Office PowerPoint</Application>
  <PresentationFormat>A4 (210 x 297 mm)</PresentationFormat>
  <Paragraphs>332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Bookman Old Style</vt:lpstr>
      <vt:lpstr>Calibri</vt:lpstr>
      <vt:lpstr>Calibri Light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Renzo José Figueroa Palomino</dc:creator>
  <cp:lastModifiedBy>Renzo José Figueroa Palomino</cp:lastModifiedBy>
  <cp:revision>3278</cp:revision>
  <cp:lastPrinted>2020-02-18T00:01:04Z</cp:lastPrinted>
  <dcterms:created xsi:type="dcterms:W3CDTF">2016-10-24T22:36:41Z</dcterms:created>
  <dcterms:modified xsi:type="dcterms:W3CDTF">2021-08-16T22:50:55Z</dcterms:modified>
</cp:coreProperties>
</file>