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2.xml" ContentType="application/vnd.openxmlformats-officedocument.themeOverride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3.xml" ContentType="application/vnd.openxmlformats-officedocument.themeOverride+xml"/>
  <Override PartName="/ppt/drawings/drawing5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6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5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6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7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8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9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7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11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drawings/drawing8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2" r:id="rId2"/>
    <p:sldId id="279" r:id="rId3"/>
    <p:sldId id="313" r:id="rId4"/>
    <p:sldId id="260" r:id="rId5"/>
    <p:sldId id="263" r:id="rId6"/>
    <p:sldId id="288" r:id="rId7"/>
    <p:sldId id="314" r:id="rId8"/>
    <p:sldId id="290" r:id="rId9"/>
    <p:sldId id="268" r:id="rId10"/>
    <p:sldId id="308" r:id="rId11"/>
    <p:sldId id="267" r:id="rId12"/>
    <p:sldId id="280" r:id="rId13"/>
    <p:sldId id="291" r:id="rId14"/>
    <p:sldId id="269" r:id="rId15"/>
    <p:sldId id="315" r:id="rId16"/>
    <p:sldId id="316" r:id="rId17"/>
    <p:sldId id="275" r:id="rId18"/>
    <p:sldId id="306" r:id="rId19"/>
    <p:sldId id="305" r:id="rId20"/>
    <p:sldId id="286" r:id="rId21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0CB"/>
    <a:srgbClr val="FFC1C1"/>
    <a:srgbClr val="AC0000"/>
    <a:srgbClr val="599D70"/>
    <a:srgbClr val="A0203B"/>
    <a:srgbClr val="DDD5F3"/>
    <a:srgbClr val="FFD1D1"/>
    <a:srgbClr val="D4D5DA"/>
    <a:srgbClr val="E0627D"/>
    <a:srgbClr val="F6D2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1" autoAdjust="0"/>
    <p:restoredTop sz="96296" autoAdjust="0"/>
  </p:normalViewPr>
  <p:slideViewPr>
    <p:cSldViewPr snapToGrid="0">
      <p:cViewPr varScale="1">
        <p:scale>
          <a:sx n="75" d="100"/>
          <a:sy n="75" d="100"/>
        </p:scale>
        <p:origin x="84" y="8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ycoronado\Desktop\2019\INNOVACI&#211;N%202018\2019\3.%20RESULTADOS\RESULTADOS_ENIIMSEC2018_v2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coronado\Desktop\2019\INNOVACI&#211;N%202018\2019\13.Observaciones-PPT-DireccionInnovaci&#243;n\1.%20PPT%20Resultados%20%20por%20cap&#237;tulos%20ENIIMSEC%202018_19.11.2019%20(obs_levantadas)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ngrid\Desktop\Nueva%20carpeta\1.%20PPT%20Resultados%20%20por%20cap&#237;tulos%20ENIIMSEC%202018_29.11.2019.xlsx" TargetMode="Externa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6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coronado\Desktop\2019\INNOVACI&#211;N%202018\2019\13.Observaciones-PPT-DireccionInnovaci&#243;n\Innovaci&#243;n2018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coronado\Desktop\2019\INNOVACI&#211;N%202018\2019\3.%20RESULTADOS\RESULTADOS_ENIIMSEC2018_PROGRAMAS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ngrid\Desktop\Nueva%20carpeta\1.%20PPT%20Resultados%20%20por%20cap&#237;tulos%20ENIIMSEC%202018_29.11.2019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coronado\Desktop\2019\INNOVACI&#211;N%202018\2019\13.Observaciones-PPT-DireccionInnovaci&#243;n\Innovaci&#243;n2018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ngrid\Desktop\Nueva%20carpeta\1.%20PPT%20Resultados%20%20por%20cap&#237;tulos%20ENIIMSEC%202018_29.11.2019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ngrid\Desktop\2019%20(1)\2019\3.%20RESULTADOS\RESULTADOS_ENIIMSEC2018_v2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coronado\Desktop\2019\INNOVACI&#211;N%202018\2019\3.%20RESULTADOS\RESULTADOS_ENIIMSEC2018_v3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coronado\Desktop\2019\INNOVACI&#211;N%202018\2019\4.%20PPT%20Ministra\Principales%20Resultados_Ministra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coronado\Desktop\2019\INNOVACI&#211;N%202018\2019\3.%20RESULTADOS\RESULTADOS_ENIIMSEC2018_v3.xlsx" TargetMode="Externa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7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coronado\Desktop\2019\INNOVACI&#211;N%202018\2019\9.%20Observaciones%20-%20ANII\Anexo%203%20Principales%20indicadores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coronado\Desktop\2019\INNOVACI&#211;N%202018\2019\13.Observaciones-PPT-DireccionInnovaci&#243;n\1.%20PPT%20Resultados%20%20por%20cap&#237;tulos%20ENIIMSEC%202018_19.11.2019%20(obs_levantadas)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coronado\Desktop\2019\INNOVACI&#211;N%202018\2019\13.Observaciones-PPT-DireccionInnovaci&#243;n\1.%20PPT%20Resultados%20%20por%20cap&#237;tulos%20ENIIMSEC%202018_19.11.2019%20(obs_levantadas).xlsx" TargetMode="Externa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chartUserShapes" Target="../drawings/drawing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coronado\Desktop\2019\INNOVACI&#211;N%202018\2019\13.Observaciones-PPT-DireccionInnovaci&#243;n\1.%20PPT%20Resultados%20%20por%20cap&#237;tulos%20ENIIMSEC%202018_19.11.2019%20(obs_levantadas)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coronado\Desktop\2019\INNOVACI&#211;N%202018\2019\3.%20RESULTADOS\RESULTADOS_ENIIMSEC2018_v2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coronado\Desktop\2019\INNOVACI&#211;N%202018\2019\4.%20PPT%20Ministra\Principales%20Resultados_Ministr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coronado\Desktop\2019\INNOVACI&#211;N%202018\2019\3.%20RESULTADOS\RESULTADOS_ENIIMSEC2018_v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coronado\Desktop\2019\INNOVACI&#211;N%202018\2019\3.%20RESULTADOS\RESULTADOS_ENIIMSEC2018_GASTO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8.xml"/><Relationship Id="rId1" Type="http://schemas.microsoft.com/office/2011/relationships/chartStyle" Target="style8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_Worksheet1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9.xml"/><Relationship Id="rId1" Type="http://schemas.microsoft.com/office/2011/relationships/chartStyle" Target="style9.xml"/><Relationship Id="rId5" Type="http://schemas.openxmlformats.org/officeDocument/2006/relationships/chartUserShapes" Target="../drawings/drawing5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 sz="1400" dirty="0"/>
              <a:t>Tipo de resultado de la encuesta</a:t>
            </a:r>
          </a:p>
        </c:rich>
      </c:tx>
      <c:layout>
        <c:manualLayout>
          <c:xMode val="edge"/>
          <c:yMode val="edge"/>
          <c:x val="0.22130747460677425"/>
          <c:y val="8.40137043118776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>
        <c:manualLayout>
          <c:layoutTarget val="inner"/>
          <c:xMode val="edge"/>
          <c:yMode val="edge"/>
          <c:x val="3.468064548816217E-4"/>
          <c:y val="0.31925165141887735"/>
          <c:w val="0.93888888888888888"/>
          <c:h val="0.5825309857101195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5B9BD5">
                <a:lumMod val="50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Caracteristicas!$A$6:$A$8</c:f>
              <c:strCache>
                <c:ptCount val="3"/>
                <c:pt idx="0">
                  <c:v>Entrevistadas</c:v>
                </c:pt>
                <c:pt idx="1">
                  <c:v>Rechazo, No ubicada</c:v>
                </c:pt>
                <c:pt idx="2">
                  <c:v>Error de marco 1/</c:v>
                </c:pt>
              </c:strCache>
            </c:strRef>
          </c:cat>
          <c:val>
            <c:numRef>
              <c:f>Caracteristicas!$B$6:$B$8</c:f>
              <c:numCache>
                <c:formatCode>0.0%</c:formatCode>
                <c:ptCount val="3"/>
                <c:pt idx="0">
                  <c:v>0.93500000000000005</c:v>
                </c:pt>
                <c:pt idx="1">
                  <c:v>3.1E-2</c:v>
                </c:pt>
                <c:pt idx="2">
                  <c:v>3.4000000000000002E-2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1E3-4F7B-A65A-F4C25CFAA0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22123968"/>
        <c:axId val="822125056"/>
      </c:barChart>
      <c:catAx>
        <c:axId val="82212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22125056"/>
        <c:crosses val="autoZero"/>
        <c:auto val="1"/>
        <c:lblAlgn val="ctr"/>
        <c:lblOffset val="100"/>
        <c:noMultiLvlLbl val="0"/>
      </c:catAx>
      <c:valAx>
        <c:axId val="82212505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822123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PE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415640450466947"/>
          <c:y val="4.84252559143162E-2"/>
          <c:w val="0.51538313343099551"/>
          <c:h val="0.907922162228855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'12'!$D$90</c:f>
              <c:strCache>
                <c:ptCount val="1"/>
                <c:pt idx="0">
                  <c:v>Participación promedio anual de la inversión en innovación respecto a las ventas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8F1-43B9-88E0-E9020DF01C5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'12'!$B$91:$B$114</c:f>
              <c:strCache>
                <c:ptCount val="11"/>
                <c:pt idx="0">
                  <c:v>Minerales no metálicos</c:v>
                </c:pt>
                <c:pt idx="1">
                  <c:v>Productos farmacéuticos</c:v>
                </c:pt>
                <c:pt idx="2">
                  <c:v>Madera y productos de madera</c:v>
                </c:pt>
                <c:pt idx="3">
                  <c:v>Reparación de maquinaria y equipo</c:v>
                </c:pt>
                <c:pt idx="4">
                  <c:v>Refinación de petróleo y coque</c:v>
                </c:pt>
                <c:pt idx="5">
                  <c:v>Equipos de transporte diversos</c:v>
                </c:pt>
                <c:pt idx="6">
                  <c:v>Productos de caucho y plástico</c:v>
                </c:pt>
                <c:pt idx="7">
                  <c:v>Maquinarias y equipos diversos</c:v>
                </c:pt>
                <c:pt idx="8">
                  <c:v>Papel y productos de papel</c:v>
                </c:pt>
                <c:pt idx="9">
                  <c:v>Manufactura</c:v>
                </c:pt>
                <c:pt idx="10">
                  <c:v>Productos de metal</c:v>
                </c:pt>
              </c:strCache>
              <c:extLst xmlns:c16r2="http://schemas.microsoft.com/office/drawing/2015/06/chart"/>
            </c:strRef>
          </c:cat>
          <c:val>
            <c:numRef>
              <c:f>'12'!$D$91:$D$114</c:f>
              <c:numCache>
                <c:formatCode>0.0%</c:formatCode>
                <c:ptCount val="11"/>
                <c:pt idx="0">
                  <c:v>4.678218137632531E-2</c:v>
                </c:pt>
                <c:pt idx="1">
                  <c:v>4.1937736752978884E-2</c:v>
                </c:pt>
                <c:pt idx="2">
                  <c:v>3.8273259039811526E-2</c:v>
                </c:pt>
                <c:pt idx="3">
                  <c:v>3.141320176125853E-2</c:v>
                </c:pt>
                <c:pt idx="4">
                  <c:v>3.0728424886148721E-2</c:v>
                </c:pt>
                <c:pt idx="5">
                  <c:v>2.719904844867992E-2</c:v>
                </c:pt>
                <c:pt idx="6">
                  <c:v>2.5436016175408978E-2</c:v>
                </c:pt>
                <c:pt idx="7">
                  <c:v>2.0606121386763723E-2</c:v>
                </c:pt>
                <c:pt idx="8">
                  <c:v>2.0497208331065789E-2</c:v>
                </c:pt>
                <c:pt idx="9">
                  <c:v>1.8244316577560215E-2</c:v>
                </c:pt>
                <c:pt idx="10">
                  <c:v>1.6994104433118103E-2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8F1-43B9-88E0-E9020DF01C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0857552"/>
        <c:axId val="910855920"/>
      </c:barChart>
      <c:catAx>
        <c:axId val="9108575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10855920"/>
        <c:crosses val="autoZero"/>
        <c:auto val="1"/>
        <c:lblAlgn val="ctr"/>
        <c:lblOffset val="100"/>
        <c:noMultiLvlLbl val="0"/>
      </c:catAx>
      <c:valAx>
        <c:axId val="910855920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910857552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solidFill>
            <a:sysClr val="windowText" lastClr="000000"/>
          </a:solidFill>
        </a:defRPr>
      </a:pPr>
      <a:endParaRPr lang="es-P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799565476108104"/>
          <c:y val="5.9109150631758138E-2"/>
          <c:w val="0.36731900603812923"/>
          <c:h val="0.875870783673307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'12'!$D$90</c:f>
              <c:strCache>
                <c:ptCount val="1"/>
                <c:pt idx="0">
                  <c:v>Participación promedio anual de la inversión en innovación respecto a las ventas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012-49D1-8601-6B3CD4DCD1F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'12'!$B$118:$B$123</c:f>
              <c:strCache>
                <c:ptCount val="6"/>
                <c:pt idx="0">
                  <c:v>Telecomunicaciones</c:v>
                </c:pt>
                <c:pt idx="1">
                  <c:v>Servicios Intensivos</c:v>
                </c:pt>
                <c:pt idx="2">
                  <c:v>Programación, consultoría y otras actividades relacionadas con la informática</c:v>
                </c:pt>
                <c:pt idx="3">
                  <c:v>Publicidad e investigación de mercados</c:v>
                </c:pt>
                <c:pt idx="4">
                  <c:v>Actividades de las sedes centrales, actividades de consultoría de gestión empresarial</c:v>
                </c:pt>
                <c:pt idx="5">
                  <c:v>Actividades de arquitectura e ingeniería, ensayos y análisis técnicos</c:v>
                </c:pt>
              </c:strCache>
            </c:strRef>
          </c:cat>
          <c:val>
            <c:numRef>
              <c:f>'12'!$D$118:$D$123</c:f>
              <c:numCache>
                <c:formatCode>0.0%</c:formatCode>
                <c:ptCount val="6"/>
                <c:pt idx="0">
                  <c:v>0.20303141689660303</c:v>
                </c:pt>
                <c:pt idx="1">
                  <c:v>7.9200643449127833E-2</c:v>
                </c:pt>
                <c:pt idx="2">
                  <c:v>2.544002858824548E-2</c:v>
                </c:pt>
                <c:pt idx="3">
                  <c:v>1.6100422930507154E-2</c:v>
                </c:pt>
                <c:pt idx="4">
                  <c:v>1.3702268714540439E-2</c:v>
                </c:pt>
                <c:pt idx="5">
                  <c:v>1.3010324467548462E-2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012-49D1-8601-6B3CD4DCD1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10851024"/>
        <c:axId val="910851568"/>
      </c:barChart>
      <c:catAx>
        <c:axId val="910851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10851568"/>
        <c:crosses val="autoZero"/>
        <c:auto val="1"/>
        <c:lblAlgn val="ctr"/>
        <c:lblOffset val="100"/>
        <c:noMultiLvlLbl val="0"/>
      </c:catAx>
      <c:valAx>
        <c:axId val="910851568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910851024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solidFill>
            <a:sysClr val="windowText" lastClr="000000"/>
          </a:solidFill>
        </a:defRPr>
      </a:pPr>
      <a:endParaRPr lang="es-PE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523137302291348"/>
          <c:y val="4.4060742407199101E-2"/>
          <c:w val="0.4333857901525825"/>
          <c:h val="0.835408464566929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'13'!$C$62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398-4C45-A0BE-868861372E6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398-4C45-A0BE-868861372E6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'13'!$B$63:$B$72</c:f>
              <c:strCache>
                <c:ptCount val="10"/>
                <c:pt idx="0">
                  <c:v>Es parte de la cultura empresarial</c:v>
                </c:pt>
                <c:pt idx="1">
                  <c:v>Aprovechamiento de una idea generada al interior de la empresa</c:v>
                </c:pt>
                <c:pt idx="2">
                  <c:v>Detección de una demanda total o parcialmente insatisfecha en el mercado</c:v>
                </c:pt>
                <c:pt idx="3">
                  <c:v>Aprovechamiento de una idea o de novedades científicas y técnicas</c:v>
                </c:pt>
                <c:pt idx="4">
                  <c:v>Amenaza de la competencia</c:v>
                </c:pt>
                <c:pt idx="5">
                  <c:v>Problema técnico</c:v>
                </c:pt>
                <c:pt idx="6">
                  <c:v>Procesos de certificación</c:v>
                </c:pt>
                <c:pt idx="7">
                  <c:v>Pautas regulatorias (nacionales/internacionales; públicas/privadas)</c:v>
                </c:pt>
                <c:pt idx="8">
                  <c:v>Cambios en normas de propiedad intelectual</c:v>
                </c:pt>
                <c:pt idx="9">
                  <c:v>Aprovechamiento de incentivos gubernamentales</c:v>
                </c:pt>
              </c:strCache>
            </c:strRef>
          </c:cat>
          <c:val>
            <c:numRef>
              <c:f>'13'!$C$63:$C$72</c:f>
              <c:numCache>
                <c:formatCode>0.0%</c:formatCode>
                <c:ptCount val="10"/>
                <c:pt idx="0">
                  <c:v>0.72827602431029725</c:v>
                </c:pt>
                <c:pt idx="1">
                  <c:v>0.68965731510995298</c:v>
                </c:pt>
                <c:pt idx="2">
                  <c:v>0.5907852720152813</c:v>
                </c:pt>
                <c:pt idx="3">
                  <c:v>0.56475280608073808</c:v>
                </c:pt>
                <c:pt idx="4">
                  <c:v>0.51014443124883124</c:v>
                </c:pt>
                <c:pt idx="5">
                  <c:v>0.29451113250502692</c:v>
                </c:pt>
                <c:pt idx="6">
                  <c:v>0.23961521539316966</c:v>
                </c:pt>
                <c:pt idx="7">
                  <c:v>0.23091540732359378</c:v>
                </c:pt>
                <c:pt idx="8">
                  <c:v>6.4880697084579012E-2</c:v>
                </c:pt>
                <c:pt idx="9">
                  <c:v>6.1352522240493916E-2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398-4C45-A0BE-868861372E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axId val="910852112"/>
        <c:axId val="910853744"/>
      </c:barChart>
      <c:catAx>
        <c:axId val="9108521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10853744"/>
        <c:crosses val="autoZero"/>
        <c:auto val="1"/>
        <c:lblAlgn val="ctr"/>
        <c:lblOffset val="100"/>
        <c:noMultiLvlLbl val="0"/>
      </c:catAx>
      <c:valAx>
        <c:axId val="910853744"/>
        <c:scaling>
          <c:orientation val="minMax"/>
        </c:scaling>
        <c:delete val="0"/>
        <c:axPos val="b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10852112"/>
        <c:crosses val="max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es-P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89305555555556"/>
          <c:y val="0.15827740314184999"/>
          <c:w val="0.58680362070125847"/>
          <c:h val="0.7660365257690069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C4C-44D8-A389-D7A037CF2950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C4C-44D8-A389-D7A037CF2950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C4C-44D8-A389-D7A037CF2950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C4C-44D8-A389-D7A037CF2950}"/>
              </c:ext>
            </c:extLst>
          </c:dPt>
          <c:dLbls>
            <c:dLbl>
              <c:idx val="0"/>
              <c:layout>
                <c:manualLayout>
                  <c:x val="3.5005288461538525E-2"/>
                  <c:y val="0.1234818873252659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C4C-44D8-A389-D7A037CF2950}"/>
                </c:ext>
                <c:ext xmlns:c15="http://schemas.microsoft.com/office/drawing/2012/chart" uri="{CE6537A1-D6FC-4f65-9D91-7224C49458BB}">
                  <c15:layout>
                    <c:manualLayout>
                      <c:w val="0.31253194444444443"/>
                      <c:h val="0.1616278935185185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22677482638888888"/>
                  <c:y val="3.88360791901499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C4C-44D8-A389-D7A037CF2950}"/>
                </c:ext>
                <c:ext xmlns:c15="http://schemas.microsoft.com/office/drawing/2012/chart" uri="{CE6537A1-D6FC-4f65-9D91-7224C49458BB}">
                  <c15:layout>
                    <c:manualLayout>
                      <c:w val="0.2368020833333333"/>
                      <c:h val="0.20145105564589957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25240224779594855"/>
                  <c:y val="-8.96135472605673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C4C-44D8-A389-D7A037CF295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9914529914529992E-2"/>
                  <c:y val="2.225524110741387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es-PE" sz="1050" b="1" i="0" u="none" strike="noStrike" kern="1200" baseline="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noProof="0" dirty="0" smtClean="0"/>
                      <a:t>Cooperación externa, </a:t>
                    </a:r>
                    <a:fld id="{A3C5F730-91C1-42E6-B189-7DD7FDE5CF9D}" type="VALUE">
                      <a:rPr lang="en-US" baseline="0" noProof="0"/>
                      <a:pPr>
                        <a:defRPr lang="es-PE" sz="1050" b="1" noProof="0">
                          <a:solidFill>
                            <a:schemeClr val="tx1"/>
                          </a:solidFill>
                        </a:defRPr>
                      </a:pPr>
                      <a:t>[VALOR]</a:t>
                    </a:fld>
                    <a:endParaRPr lang="en-US" baseline="0" noProof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es-PE" sz="1050" b="1" i="0" u="none" strike="noStrike" kern="1200" baseline="0" noProof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C4C-44D8-A389-D7A037CF2950}"/>
                </c:ext>
                <c:ext xmlns:c15="http://schemas.microsoft.com/office/drawing/2012/chart" uri="{CE6537A1-D6FC-4f65-9D91-7224C49458BB}">
                  <c15:layout>
                    <c:manualLayout>
                      <c:w val="0.33226495726495725"/>
                      <c:h val="0.1436541143654114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'G11-G12'!$B$16:$B$19</c:f>
              <c:strCache>
                <c:ptCount val="4"/>
                <c:pt idx="0">
                  <c:v>Públicas </c:v>
                </c:pt>
                <c:pt idx="1">
                  <c:v>Privadas</c:v>
                </c:pt>
                <c:pt idx="2">
                  <c:v>Propias</c:v>
                </c:pt>
                <c:pt idx="3">
                  <c:v>Externas</c:v>
                </c:pt>
              </c:strCache>
            </c:strRef>
          </c:cat>
          <c:val>
            <c:numRef>
              <c:f>'G11-G12'!$C$16:$C$19</c:f>
              <c:numCache>
                <c:formatCode>0.0%</c:formatCode>
                <c:ptCount val="4"/>
                <c:pt idx="0">
                  <c:v>1.55791E-2</c:v>
                </c:pt>
                <c:pt idx="1">
                  <c:v>0.22294382100000001</c:v>
                </c:pt>
                <c:pt idx="2">
                  <c:v>0.76099779999999995</c:v>
                </c:pt>
                <c:pt idx="3" formatCode="0.00%">
                  <c:v>4.7933900000000001E-4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C4C-44D8-A389-D7A037CF29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236473629617595"/>
          <c:y val="4.4044044044044044E-2"/>
          <c:w val="0.46619546731307671"/>
          <c:h val="0.904403931490545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'16-17'!$E$9</c:f>
              <c:strCache>
                <c:ptCount val="1"/>
                <c:pt idx="0">
                  <c:v>% de empresas que solicitó el programa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'16-17'!$A$10:$A$13</c:f>
              <c:strCache>
                <c:ptCount val="4"/>
                <c:pt idx="0">
                  <c:v>INNOVATE PERÚ (Start Up Perú, FIDECOM-FINCYT, Programa de Apoyo a Clúster - PAC)</c:v>
                </c:pt>
                <c:pt idx="1">
                  <c:v>Programas de apoyo a la ciencia, tecnología e innovación 
tecnológica: CONCYTEC / FONDECYT / CIENCIACTIVA</c:v>
                </c:pt>
                <c:pt idx="2">
                  <c:v>Incentivo tributario para proyectos de I+D+i (Ley N° 30309)</c:v>
                </c:pt>
                <c:pt idx="3">
                  <c:v>Total</c:v>
                </c:pt>
              </c:strCache>
            </c:strRef>
          </c:cat>
          <c:val>
            <c:numRef>
              <c:f>'16-17'!$E$10:$E$13</c:f>
              <c:numCache>
                <c:formatCode>0.0%</c:formatCode>
                <c:ptCount val="4"/>
                <c:pt idx="0">
                  <c:v>4.1994827896052925E-2</c:v>
                </c:pt>
                <c:pt idx="1">
                  <c:v>9.1409658530440113E-3</c:v>
                </c:pt>
                <c:pt idx="2">
                  <c:v>3.9153479006785253E-3</c:v>
                </c:pt>
                <c:pt idx="3">
                  <c:v>4.8938307120414345E-2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099-4FB6-8C6C-825E85E7FE5A}"/>
            </c:ext>
          </c:extLst>
        </c:ser>
        <c:ser>
          <c:idx val="1"/>
          <c:order val="1"/>
          <c:tx>
            <c:strRef>
              <c:f>'16-17'!$G$9</c:f>
              <c:strCache>
                <c:ptCount val="1"/>
                <c:pt idx="0">
                  <c:v>% de empresas que accedió el programa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'16-17'!$A$10:$A$13</c:f>
              <c:strCache>
                <c:ptCount val="4"/>
                <c:pt idx="0">
                  <c:v>INNOVATE PERÚ (Start Up Perú, FIDECOM-FINCYT, Programa de Apoyo a Clúster - PAC)</c:v>
                </c:pt>
                <c:pt idx="1">
                  <c:v>Programas de apoyo a la ciencia, tecnología e innovación 
tecnológica: CONCYTEC / FONDECYT / CIENCIACTIVA</c:v>
                </c:pt>
                <c:pt idx="2">
                  <c:v>Incentivo tributario para proyectos de I+D+i (Ley N° 30309)</c:v>
                </c:pt>
                <c:pt idx="3">
                  <c:v>Total</c:v>
                </c:pt>
              </c:strCache>
            </c:strRef>
          </c:cat>
          <c:val>
            <c:numRef>
              <c:f>'16-17'!$G$10:$G$13</c:f>
              <c:numCache>
                <c:formatCode>0.0%</c:formatCode>
                <c:ptCount val="4"/>
                <c:pt idx="0">
                  <c:v>2.7183904989658524E-2</c:v>
                </c:pt>
                <c:pt idx="1">
                  <c:v>1.2307911562141557E-3</c:v>
                </c:pt>
                <c:pt idx="2">
                  <c:v>1.1889227167064596E-3</c:v>
                </c:pt>
                <c:pt idx="3">
                  <c:v>2.8316031179986455E-2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099-4FB6-8C6C-825E85E7FE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10852656"/>
        <c:axId val="910862448"/>
      </c:barChart>
      <c:catAx>
        <c:axId val="9108526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10862448"/>
        <c:crosses val="autoZero"/>
        <c:auto val="1"/>
        <c:lblAlgn val="ctr"/>
        <c:lblOffset val="100"/>
        <c:noMultiLvlLbl val="0"/>
      </c:catAx>
      <c:valAx>
        <c:axId val="910862448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910852656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4739192598122184"/>
          <c:y val="0.35985938694600111"/>
          <c:w val="0.23404779164124515"/>
          <c:h val="0.35185232476571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PE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236473629617595"/>
          <c:y val="4.4044044044044044E-2"/>
          <c:w val="0.46619546731307671"/>
          <c:h val="0.904403931490545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'15-16'!$G$9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'15-16'!$A$10:$A$13</c:f>
              <c:strCache>
                <c:ptCount val="4"/>
                <c:pt idx="0">
                  <c:v>INNOVATE PERÚ (Start Up Perú, FIDECOM-FINCYT, Programa de Apoyo a Clúster - PAC)</c:v>
                </c:pt>
                <c:pt idx="1">
                  <c:v>Programas de apoyo a la ciencia, tecnología e innovación 
tecnológica: CONCYTEC / FONDECYT / CIENCIACTIVA</c:v>
                </c:pt>
                <c:pt idx="2">
                  <c:v>Incentivo tributario para proyectos de I+D+i (Ley N° 30309)</c:v>
                </c:pt>
                <c:pt idx="3">
                  <c:v>Total</c:v>
                </c:pt>
              </c:strCache>
            </c:strRef>
          </c:cat>
          <c:val>
            <c:numRef>
              <c:f>'15-16'!$G$10:$G$13</c:f>
              <c:numCache>
                <c:formatCode>0.0%</c:formatCode>
                <c:ptCount val="4"/>
                <c:pt idx="0">
                  <c:v>0.22607465795464463</c:v>
                </c:pt>
                <c:pt idx="1">
                  <c:v>0.27543931752728662</c:v>
                </c:pt>
                <c:pt idx="2">
                  <c:v>0.12425072659619762</c:v>
                </c:pt>
                <c:pt idx="3">
                  <c:v>0.41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D2-4C19-9A93-5A23E137AE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10860816"/>
        <c:axId val="910858096"/>
      </c:barChart>
      <c:catAx>
        <c:axId val="9108608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10858096"/>
        <c:crosses val="autoZero"/>
        <c:auto val="1"/>
        <c:lblAlgn val="ctr"/>
        <c:lblOffset val="100"/>
        <c:noMultiLvlLbl val="0"/>
      </c:catAx>
      <c:valAx>
        <c:axId val="910858096"/>
        <c:scaling>
          <c:orientation val="minMax"/>
          <c:max val="0.60000000000000009"/>
        </c:scaling>
        <c:delete val="0"/>
        <c:axPos val="b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10860816"/>
        <c:crosses val="max"/>
        <c:crossBetween val="between"/>
        <c:majorUnit val="0.1500000000000000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PE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236473629617595"/>
          <c:y val="4.4044044044044044E-2"/>
          <c:w val="0.46619546731307671"/>
          <c:h val="0.9044039314905456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'15-16'!$I$9</c:f>
              <c:strCache>
                <c:ptCount val="1"/>
                <c:pt idx="0">
                  <c:v>% de empresas que solicitó el programa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2778779972988191"/>
                  <c:y val="1.8518304593483625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2B9-4B89-B65C-8FD15779492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3043992340705705E-2"/>
                  <c:y val="4.040404040404040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2B9-4B89-B65C-8FD15779492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13321256364235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2B9-4B89-B65C-8FD15779492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21217596936282263"/>
                  <c:y val="4.040404040404040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2B9-4B89-B65C-8FD15779492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'15-16'!$A$21:$A$24</c:f>
              <c:strCache>
                <c:ptCount val="4"/>
                <c:pt idx="0">
                  <c:v>Servicios tecnológicos de los Centros de Innovación y Transferencia Tecnológica (CITE) públicos</c:v>
                </c:pt>
                <c:pt idx="1">
                  <c:v>Servicios tecnológicos de los Centros de Innovación y Transferencia Tecnológica (CITE) privados</c:v>
                </c:pt>
                <c:pt idx="2">
                  <c:v>Centro de extensionismo tecnológico</c:v>
                </c:pt>
                <c:pt idx="3">
                  <c:v>Total</c:v>
                </c:pt>
              </c:strCache>
            </c:strRef>
          </c:cat>
          <c:val>
            <c:numRef>
              <c:f>'15-16'!$I$21:$I$24</c:f>
              <c:numCache>
                <c:formatCode>0.0%</c:formatCode>
                <c:ptCount val="4"/>
                <c:pt idx="0">
                  <c:v>3.131353536845314E-2</c:v>
                </c:pt>
                <c:pt idx="1">
                  <c:v>7.491781556377271E-3</c:v>
                </c:pt>
                <c:pt idx="2">
                  <c:v>2.5402354024142631E-2</c:v>
                </c:pt>
                <c:pt idx="3">
                  <c:v>5.9796790358869159E-2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2B9-4B89-B65C-8FD1577949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910854288"/>
        <c:axId val="910861904"/>
      </c:barChart>
      <c:catAx>
        <c:axId val="9108542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10861904"/>
        <c:crosses val="autoZero"/>
        <c:auto val="1"/>
        <c:lblAlgn val="ctr"/>
        <c:lblOffset val="100"/>
        <c:noMultiLvlLbl val="0"/>
      </c:catAx>
      <c:valAx>
        <c:axId val="910861904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910854288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ysClr val="windowText" lastClr="000000"/>
          </a:solidFill>
        </a:defRPr>
      </a:pPr>
      <a:endParaRPr lang="es-PE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236473629617595"/>
          <c:y val="4.4044044044044044E-2"/>
          <c:w val="0.46619546731307671"/>
          <c:h val="0.831676767676767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'15-16'!$G$9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'15-16'!$A$21:$A$24</c:f>
              <c:strCache>
                <c:ptCount val="4"/>
                <c:pt idx="0">
                  <c:v>Servicios tecnológicos de los Centros de Innovación y Transferencia Tecnológica (CITE) públicos</c:v>
                </c:pt>
                <c:pt idx="1">
                  <c:v>Servicios tecnológicos de los Centros de Innovación y Transferencia Tecnológica (CITE) privados</c:v>
                </c:pt>
                <c:pt idx="2">
                  <c:v>Centro de extensionismo tecnológico</c:v>
                </c:pt>
                <c:pt idx="3">
                  <c:v>Total</c:v>
                </c:pt>
              </c:strCache>
            </c:strRef>
          </c:cat>
          <c:val>
            <c:numRef>
              <c:f>'15-16'!$G$21:$G$24</c:f>
              <c:numCache>
                <c:formatCode>0.0%</c:formatCode>
                <c:ptCount val="4"/>
                <c:pt idx="0">
                  <c:v>0.10748397689797938</c:v>
                </c:pt>
                <c:pt idx="1">
                  <c:v>6.3383674767632264E-2</c:v>
                </c:pt>
                <c:pt idx="2">
                  <c:v>6.3563764120512678E-2</c:v>
                </c:pt>
                <c:pt idx="3">
                  <c:v>0.17974572679213641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0E5-438C-AE2B-170452BF16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10849936"/>
        <c:axId val="910862992"/>
      </c:barChart>
      <c:catAx>
        <c:axId val="9108499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10862992"/>
        <c:crosses val="autoZero"/>
        <c:auto val="1"/>
        <c:lblAlgn val="ctr"/>
        <c:lblOffset val="100"/>
        <c:noMultiLvlLbl val="0"/>
      </c:catAx>
      <c:valAx>
        <c:axId val="910862992"/>
        <c:scaling>
          <c:orientation val="minMax"/>
          <c:max val="0.60000000000000009"/>
        </c:scaling>
        <c:delete val="0"/>
        <c:axPos val="b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10849936"/>
        <c:crosses val="max"/>
        <c:crossBetween val="between"/>
        <c:majorUnit val="0.1500000000000000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PE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769230769230757E-2"/>
          <c:y val="0.10554572532366038"/>
          <c:w val="0.94145299145299166"/>
          <c:h val="0.639485092453330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'[RESULTADOS_ENIIMSEC2018_v2.xlsx]G19'!$F$19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'[RESULTADOS_ENIIMSEC2018_v2.xlsx]G19'!$G$18:$H$18</c:f>
              <c:strCache>
                <c:ptCount val="2"/>
                <c:pt idx="0">
                  <c:v>Innovación en productos</c:v>
                </c:pt>
                <c:pt idx="1">
                  <c:v>Innovación en proceso</c:v>
                </c:pt>
              </c:strCache>
            </c:strRef>
          </c:cat>
          <c:val>
            <c:numRef>
              <c:f>'[RESULTADOS_ENIIMSEC2018_v2.xlsx]G19'!$G$19:$H$19</c:f>
              <c:numCache>
                <c:formatCode>0.0%</c:formatCode>
                <c:ptCount val="2"/>
                <c:pt idx="0">
                  <c:v>0.59199186578662133</c:v>
                </c:pt>
                <c:pt idx="1">
                  <c:v>0.92127118498882421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63-4DD0-8EF8-C42E8C009363}"/>
            </c:ext>
          </c:extLst>
        </c:ser>
        <c:ser>
          <c:idx val="1"/>
          <c:order val="1"/>
          <c:tx>
            <c:strRef>
              <c:f>'[RESULTADOS_ENIIMSEC2018_v2.xlsx]G19'!$F$20</c:f>
              <c:strCache>
                <c:ptCount val="1"/>
                <c:pt idx="0">
                  <c:v>Manufactura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'[RESULTADOS_ENIIMSEC2018_v2.xlsx]G19'!$G$18:$H$18</c:f>
              <c:strCache>
                <c:ptCount val="2"/>
                <c:pt idx="0">
                  <c:v>Innovación en productos</c:v>
                </c:pt>
                <c:pt idx="1">
                  <c:v>Innovación en proceso</c:v>
                </c:pt>
              </c:strCache>
            </c:strRef>
          </c:cat>
          <c:val>
            <c:numRef>
              <c:f>'[RESULTADOS_ENIIMSEC2018_v2.xlsx]G19'!$G$20:$H$20</c:f>
              <c:numCache>
                <c:formatCode>0.0%</c:formatCode>
                <c:ptCount val="2"/>
                <c:pt idx="0">
                  <c:v>0.62656085377939486</c:v>
                </c:pt>
                <c:pt idx="1">
                  <c:v>0.91407994830967909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F63-4DD0-8EF8-C42E8C009363}"/>
            </c:ext>
          </c:extLst>
        </c:ser>
        <c:ser>
          <c:idx val="2"/>
          <c:order val="2"/>
          <c:tx>
            <c:strRef>
              <c:f>'[RESULTADOS_ENIIMSEC2018_v2.xlsx]G19'!$F$21</c:f>
              <c:strCache>
                <c:ptCount val="1"/>
                <c:pt idx="0">
                  <c:v>Servicios intensivas en conocimiento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'[RESULTADOS_ENIIMSEC2018_v2.xlsx]G19'!$G$18:$H$18</c:f>
              <c:strCache>
                <c:ptCount val="2"/>
                <c:pt idx="0">
                  <c:v>Innovación en productos</c:v>
                </c:pt>
                <c:pt idx="1">
                  <c:v>Innovación en proceso</c:v>
                </c:pt>
              </c:strCache>
            </c:strRef>
          </c:cat>
          <c:val>
            <c:numRef>
              <c:f>'[RESULTADOS_ENIIMSEC2018_v2.xlsx]G19'!$G$21:$H$21</c:f>
              <c:numCache>
                <c:formatCode>0.0%</c:formatCode>
                <c:ptCount val="2"/>
                <c:pt idx="0">
                  <c:v>0.54098369786798262</c:v>
                </c:pt>
                <c:pt idx="1">
                  <c:v>0.93188217837514742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F63-4DD0-8EF8-C42E8C009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0859184"/>
        <c:axId val="910863536"/>
      </c:barChart>
      <c:catAx>
        <c:axId val="910859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10863536"/>
        <c:crosses val="autoZero"/>
        <c:auto val="1"/>
        <c:lblAlgn val="ctr"/>
        <c:lblOffset val="100"/>
        <c:noMultiLvlLbl val="0"/>
      </c:catAx>
      <c:valAx>
        <c:axId val="91086353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910859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7795948583350158E-2"/>
          <c:y val="0.85721563596685246"/>
          <c:w val="0.94885236220472446"/>
          <c:h val="0.110532954214056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PE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966777978377592"/>
          <c:y val="7.1816217152029016E-2"/>
          <c:w val="0.52498281967677307"/>
          <c:h val="0.77251913548820617"/>
        </c:manualLayout>
      </c:layout>
      <c:pieChart>
        <c:varyColors val="1"/>
        <c:ser>
          <c:idx val="0"/>
          <c:order val="0"/>
          <c:tx>
            <c:strRef>
              <c:f>'G25-G26-G27'!$C$4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90B-42E7-B483-967A871EE442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90B-42E7-B483-967A871EE442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90B-42E7-B483-967A871EE442}"/>
              </c:ext>
            </c:extLst>
          </c:dPt>
          <c:dLbls>
            <c:dLbl>
              <c:idx val="2"/>
              <c:layout>
                <c:manualLayout>
                  <c:x val="0.2619845373352041"/>
                  <c:y val="-7.090364106122916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90B-42E7-B483-967A871EE44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'G25-G26-G27'!$A$5:$A$7</c:f>
              <c:strCache>
                <c:ptCount val="3"/>
                <c:pt idx="0">
                  <c:v>Solicitó</c:v>
                </c:pt>
                <c:pt idx="1">
                  <c:v>No solicitó</c:v>
                </c:pt>
                <c:pt idx="2">
                  <c:v>No tuvo nada que proteger</c:v>
                </c:pt>
              </c:strCache>
            </c:strRef>
          </c:cat>
          <c:val>
            <c:numRef>
              <c:f>'G25-G26-G27'!$C$5:$C$7</c:f>
              <c:numCache>
                <c:formatCode>0.0%</c:formatCode>
                <c:ptCount val="3"/>
                <c:pt idx="0">
                  <c:v>0.11391404665042015</c:v>
                </c:pt>
                <c:pt idx="1">
                  <c:v>0.14759298865061299</c:v>
                </c:pt>
                <c:pt idx="2">
                  <c:v>0.7384929756387888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90B-42E7-B483-967A871EE4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310626435179894"/>
          <c:y val="0.1793749228157773"/>
          <c:w val="0.48342930440979487"/>
          <c:h val="0.57925204443257683"/>
        </c:manualLayout>
      </c:layout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95E-4B38-BD4A-5B31B25CFBC1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95E-4B38-BD4A-5B31B25CFBC1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95E-4B38-BD4A-5B31B25CFBC1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60BE48E8-F85E-4901-A590-4F727CBD50E1}" type="CATEGORYNAME">
                      <a:rPr lang="en-US"/>
                      <a:pPr/>
                      <a:t>[NOMBRE DE CATEGORÍA]</a:t>
                    </a:fld>
                    <a:r>
                      <a:rPr lang="en-US" baseline="0" dirty="0"/>
                      <a:t>
</a:t>
                    </a:r>
                    <a:fld id="{00E6D088-516F-493B-8608-13D49A0E1277}" type="PERCENTAGE">
                      <a:rPr lang="en-US" b="1" baseline="0"/>
                      <a:pPr/>
                      <a:t>[PORCENTAJE]</a:t>
                    </a:fld>
                    <a:endParaRPr lang="en-US" baseline="0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95E-4B38-BD4A-5B31B25CFBC1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7.2423730965236383E-2"/>
                  <c:y val="-1.2432245735633608E-2"/>
                </c:manualLayout>
              </c:layout>
              <c:tx>
                <c:rich>
                  <a:bodyPr/>
                  <a:lstStyle/>
                  <a:p>
                    <a:fld id="{A6536046-8F4C-4936-A7F3-8BD35DF35E5A}" type="CATEGORYNAME">
                      <a:rPr lang="en-US">
                        <a:solidFill>
                          <a:schemeClr val="tx1"/>
                        </a:solidFill>
                      </a:rPr>
                      <a:pPr/>
                      <a:t>[NOMBRE DE CATEGORÍA]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
</a:t>
                    </a:r>
                    <a:fld id="{A3F95C3D-515F-4710-8FB6-4C77A99C7C81}" type="PERCENTAGE">
                      <a:rPr lang="en-US" b="1" baseline="0">
                        <a:solidFill>
                          <a:schemeClr val="tx1"/>
                        </a:solidFill>
                      </a:rPr>
                      <a:pPr/>
                      <a:t>[PORCENTAJE]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95E-4B38-BD4A-5B31B25CFBC1}"/>
                </c:ext>
                <c:ext xmlns:c15="http://schemas.microsoft.com/office/drawing/2012/chart" uri="{CE6537A1-D6FC-4f65-9D91-7224C49458BB}">
                  <c15:layout>
                    <c:manualLayout>
                      <c:w val="0.24058956487008493"/>
                      <c:h val="0.1309222724884281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25B82E40-5DCD-46D6-9995-189EEF239565}" type="CATEGORYNAME">
                      <a:rPr lang="es-PE"/>
                      <a:pPr/>
                      <a:t>[NOMBRE DE CATEGORÍA]</a:t>
                    </a:fld>
                    <a:r>
                      <a:rPr lang="es-PE" dirty="0"/>
                      <a:t>
</a:t>
                    </a:r>
                    <a:fld id="{1F20AB78-40EA-4655-911F-C8511C2186CF}" type="PERCENTAGE">
                      <a:rPr lang="es-PE"/>
                      <a:pPr/>
                      <a:t>[PORCENTAJE]</a:t>
                    </a:fld>
                    <a:endParaRPr lang="es-PE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95E-4B38-BD4A-5B31B25CFBC1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'1 (2)'!$G$7:$G$9</c:f>
              <c:strCache>
                <c:ptCount val="3"/>
                <c:pt idx="0">
                  <c:v>  Empresas no innovativas</c:v>
                </c:pt>
                <c:pt idx="1">
                  <c:v>No logró resultados</c:v>
                </c:pt>
                <c:pt idx="2">
                  <c:v>Obtuvo resultados de innovación</c:v>
                </c:pt>
              </c:strCache>
            </c:strRef>
          </c:cat>
          <c:val>
            <c:numRef>
              <c:f>'1 (2)'!$H$7:$H$9</c:f>
              <c:numCache>
                <c:formatCode>_ * #,##0.0_ ;_ * \-#,##0.0_ ;_ * "-"??_ ;_ @_ </c:formatCode>
                <c:ptCount val="3"/>
                <c:pt idx="0">
                  <c:v>45.1</c:v>
                </c:pt>
                <c:pt idx="1">
                  <c:v>2.2999999999999998</c:v>
                </c:pt>
                <c:pt idx="2">
                  <c:v>52.6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95E-4B38-BD4A-5B31B25CFBC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4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5882117890560457"/>
          <c:y val="0.85749189414320059"/>
          <c:w val="0.42366335711436776"/>
          <c:h val="0.113239597512081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25469098971324"/>
          <c:y val="3.3588488504723332E-2"/>
          <c:w val="0.44580710019943159"/>
          <c:h val="0.859012100151285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'G25-G26-G27'!$F$11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'G25-G26-G27'!$E$12:$E$19</c:f>
              <c:strCache>
                <c:ptCount val="8"/>
                <c:pt idx="0">
                  <c:v>Marca</c:v>
                </c:pt>
                <c:pt idx="1">
                  <c:v>Patente</c:v>
                </c:pt>
                <c:pt idx="2">
                  <c:v>Contratos de confidencialidad con proveedores y/o clientes</c:v>
                </c:pt>
                <c:pt idx="3">
                  <c:v>Cláusula de confidencialidad para los empleados</c:v>
                </c:pt>
                <c:pt idx="4">
                  <c:v>Derechos de autor</c:v>
                </c:pt>
                <c:pt idx="5">
                  <c:v>Diseño industrial</c:v>
                </c:pt>
                <c:pt idx="6">
                  <c:v>Modelo de utilidad</c:v>
                </c:pt>
                <c:pt idx="7">
                  <c:v>Denominación de origen</c:v>
                </c:pt>
              </c:strCache>
            </c:strRef>
          </c:cat>
          <c:val>
            <c:numRef>
              <c:f>'G25-G26-G27'!$F$12:$F$19</c:f>
              <c:numCache>
                <c:formatCode>0.0%</c:formatCode>
                <c:ptCount val="8"/>
                <c:pt idx="0">
                  <c:v>0.73186624658064681</c:v>
                </c:pt>
                <c:pt idx="1">
                  <c:v>0.25665982924073744</c:v>
                </c:pt>
                <c:pt idx="2">
                  <c:v>0.25536260989852089</c:v>
                </c:pt>
                <c:pt idx="3">
                  <c:v>0.2360161418824622</c:v>
                </c:pt>
                <c:pt idx="4">
                  <c:v>0.18565520108543457</c:v>
                </c:pt>
                <c:pt idx="5">
                  <c:v>6.6008042226539138E-2</c:v>
                </c:pt>
                <c:pt idx="6">
                  <c:v>4.4477861260596101E-2</c:v>
                </c:pt>
                <c:pt idx="7">
                  <c:v>1.2152996392512746E-2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BF4-4AC2-BDA6-804EAE172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10853200"/>
        <c:axId val="910848848"/>
      </c:barChart>
      <c:catAx>
        <c:axId val="9108532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10848848"/>
        <c:crosses val="autoZero"/>
        <c:auto val="1"/>
        <c:lblAlgn val="ctr"/>
        <c:lblOffset val="100"/>
        <c:noMultiLvlLbl val="0"/>
      </c:catAx>
      <c:valAx>
        <c:axId val="910848848"/>
        <c:scaling>
          <c:orientation val="minMax"/>
        </c:scaling>
        <c:delete val="0"/>
        <c:axPos val="b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10853200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s-PE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'30'!$D$4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F8E-4653-88F7-FF42622BE50A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F8E-4653-88F7-FF42622BE50A}"/>
              </c:ext>
            </c:extLst>
          </c:dPt>
          <c:dLbls>
            <c:dLbl>
              <c:idx val="2"/>
              <c:layout>
                <c:manualLayout>
                  <c:x val="0"/>
                  <c:y val="8.487556272013328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F8E-4653-88F7-FF42622BE50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'30'!$A$5:$A$7</c:f>
              <c:strCache>
                <c:ptCount val="3"/>
                <c:pt idx="0">
                  <c:v>Total de empresas</c:v>
                </c:pt>
                <c:pt idx="1">
                  <c:v>Manufactureras</c:v>
                </c:pt>
                <c:pt idx="2">
                  <c:v>Servicio intensivos</c:v>
                </c:pt>
              </c:strCache>
            </c:strRef>
          </c:cat>
          <c:val>
            <c:numRef>
              <c:f>'30'!$D$5:$D$7</c:f>
              <c:numCache>
                <c:formatCode>0.0%</c:formatCode>
                <c:ptCount val="3"/>
                <c:pt idx="0">
                  <c:v>0.10592830793301924</c:v>
                </c:pt>
                <c:pt idx="1">
                  <c:v>7.660001960590157E-2</c:v>
                </c:pt>
                <c:pt idx="2">
                  <c:v>0.14895581446471753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F8E-4653-88F7-FF42622BE5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10854832"/>
        <c:axId val="910849392"/>
      </c:barChart>
      <c:catAx>
        <c:axId val="9108548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10849392"/>
        <c:crosses val="autoZero"/>
        <c:auto val="1"/>
        <c:lblAlgn val="ctr"/>
        <c:lblOffset val="100"/>
        <c:noMultiLvlLbl val="0"/>
      </c:catAx>
      <c:valAx>
        <c:axId val="910849392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910854832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s-PE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609558468762516"/>
          <c:y val="3.2327680964433995E-2"/>
          <c:w val="0.52193507379487636"/>
          <c:h val="0.832268162857461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'24'!$C$89</c:f>
              <c:strCache>
                <c:ptCount val="1"/>
                <c:pt idx="0">
                  <c:v>Manufactura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'24'!$A$90:$A$93</c:f>
              <c:strCache>
                <c:ptCount val="4"/>
                <c:pt idx="0">
                  <c:v>Proveedores</c:v>
                </c:pt>
                <c:pt idx="1">
                  <c:v>Universidades</c:v>
                </c:pt>
                <c:pt idx="2">
                  <c:v>Consultores y expertos</c:v>
                </c:pt>
                <c:pt idx="3">
                  <c:v>Clientes</c:v>
                </c:pt>
              </c:strCache>
            </c:strRef>
          </c:cat>
          <c:val>
            <c:numRef>
              <c:f>'24'!$C$90:$C$93</c:f>
              <c:numCache>
                <c:formatCode>0.0%</c:formatCode>
                <c:ptCount val="4"/>
                <c:pt idx="0">
                  <c:v>0.2147153735227558</c:v>
                </c:pt>
                <c:pt idx="1">
                  <c:v>0.29687172125033129</c:v>
                </c:pt>
                <c:pt idx="2">
                  <c:v>0.12899757876044207</c:v>
                </c:pt>
                <c:pt idx="3">
                  <c:v>0.20021792862101659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68-4C12-8DAB-3EA809AE84EF}"/>
            </c:ext>
          </c:extLst>
        </c:ser>
        <c:ser>
          <c:idx val="1"/>
          <c:order val="1"/>
          <c:tx>
            <c:strRef>
              <c:f>'24'!$D$89</c:f>
              <c:strCache>
                <c:ptCount val="1"/>
                <c:pt idx="0">
                  <c:v>Servicios intensivos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'24'!$A$90:$A$93</c:f>
              <c:strCache>
                <c:ptCount val="4"/>
                <c:pt idx="0">
                  <c:v>Proveedores</c:v>
                </c:pt>
                <c:pt idx="1">
                  <c:v>Universidades</c:v>
                </c:pt>
                <c:pt idx="2">
                  <c:v>Consultores y expertos</c:v>
                </c:pt>
                <c:pt idx="3">
                  <c:v>Clientes</c:v>
                </c:pt>
              </c:strCache>
            </c:strRef>
          </c:cat>
          <c:val>
            <c:numRef>
              <c:f>'24'!$D$90:$D$93</c:f>
              <c:numCache>
                <c:formatCode>0.0%</c:formatCode>
                <c:ptCount val="4"/>
                <c:pt idx="0">
                  <c:v>0.31984103103702977</c:v>
                </c:pt>
                <c:pt idx="1">
                  <c:v>0.11740751307561056</c:v>
                </c:pt>
                <c:pt idx="2">
                  <c:v>0.23898615090260039</c:v>
                </c:pt>
                <c:pt idx="3">
                  <c:v>0.14134919296555046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B68-4C12-8DAB-3EA809AE84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910850480"/>
        <c:axId val="913392816"/>
      </c:barChart>
      <c:catAx>
        <c:axId val="910850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13392816"/>
        <c:crosses val="autoZero"/>
        <c:auto val="1"/>
        <c:lblAlgn val="ctr"/>
        <c:lblOffset val="100"/>
        <c:noMultiLvlLbl val="0"/>
      </c:catAx>
      <c:valAx>
        <c:axId val="913392816"/>
        <c:scaling>
          <c:orientation val="minMax"/>
        </c:scaling>
        <c:delete val="0"/>
        <c:axPos val="b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10850480"/>
        <c:crosses val="max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55336893685296"/>
          <c:y val="0.71472598444367796"/>
          <c:w val="0.25446631063147035"/>
          <c:h val="0.109462814414221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s-PE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299702618852926"/>
          <c:y val="2.8352769590194296E-2"/>
          <c:w val="0.41648097955083496"/>
          <c:h val="0.925289484649672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'25'!$E$151</c:f>
              <c:strCache>
                <c:ptCount val="1"/>
                <c:pt idx="0">
                  <c:v>Manufactura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'25'!$D$152:$D$158</c:f>
              <c:strCache>
                <c:ptCount val="7"/>
                <c:pt idx="0">
                  <c:v>La innovación tiene un costo demasiado elevado</c:v>
                </c:pt>
                <c:pt idx="1">
                  <c:v>Entorno macroeconómico y político inestable</c:v>
                </c:pt>
                <c:pt idx="2">
                  <c:v>Percepción de riesgos económicos excesivos</c:v>
                </c:pt>
                <c:pt idx="3">
                  <c:v>Mercado dominado por empresas establecidas</c:v>
                </c:pt>
                <c:pt idx="4">
                  <c:v>Falta de fondos en la empresa o grupo de empresas</c:v>
                </c:pt>
                <c:pt idx="5">
                  <c:v>Reducido tamaño del mercado</c:v>
                </c:pt>
                <c:pt idx="6">
                  <c:v>Dificultades de acceso al financiamiento</c:v>
                </c:pt>
              </c:strCache>
            </c:strRef>
          </c:cat>
          <c:val>
            <c:numRef>
              <c:f>'25'!$E$152:$E$158</c:f>
              <c:numCache>
                <c:formatCode>0.0%</c:formatCode>
                <c:ptCount val="7"/>
                <c:pt idx="0">
                  <c:v>0.31137236894142595</c:v>
                </c:pt>
                <c:pt idx="1">
                  <c:v>0.28619450309667221</c:v>
                </c:pt>
                <c:pt idx="2">
                  <c:v>0.22710306370057279</c:v>
                </c:pt>
                <c:pt idx="3">
                  <c:v>0.21363370218700203</c:v>
                </c:pt>
                <c:pt idx="4">
                  <c:v>0.21300244633096699</c:v>
                </c:pt>
                <c:pt idx="5">
                  <c:v>0.17035635995161774</c:v>
                </c:pt>
                <c:pt idx="6">
                  <c:v>0.20685169659625763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2F-492D-91C2-220A12A93266}"/>
            </c:ext>
          </c:extLst>
        </c:ser>
        <c:ser>
          <c:idx val="1"/>
          <c:order val="1"/>
          <c:tx>
            <c:strRef>
              <c:f>'25'!$F$151</c:f>
              <c:strCache>
                <c:ptCount val="1"/>
                <c:pt idx="0">
                  <c:v>Servicios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'25'!$D$152:$D$158</c:f>
              <c:strCache>
                <c:ptCount val="7"/>
                <c:pt idx="0">
                  <c:v>La innovación tiene un costo demasiado elevado</c:v>
                </c:pt>
                <c:pt idx="1">
                  <c:v>Entorno macroeconómico y político inestable</c:v>
                </c:pt>
                <c:pt idx="2">
                  <c:v>Percepción de riesgos económicos excesivos</c:v>
                </c:pt>
                <c:pt idx="3">
                  <c:v>Mercado dominado por empresas establecidas</c:v>
                </c:pt>
                <c:pt idx="4">
                  <c:v>Falta de fondos en la empresa o grupo de empresas</c:v>
                </c:pt>
                <c:pt idx="5">
                  <c:v>Reducido tamaño del mercado</c:v>
                </c:pt>
                <c:pt idx="6">
                  <c:v>Dificultades de acceso al financiamiento</c:v>
                </c:pt>
              </c:strCache>
            </c:strRef>
          </c:cat>
          <c:val>
            <c:numRef>
              <c:f>'25'!$F$152:$F$158</c:f>
              <c:numCache>
                <c:formatCode>0.0%</c:formatCode>
                <c:ptCount val="7"/>
                <c:pt idx="0">
                  <c:v>0.24045000272468756</c:v>
                </c:pt>
                <c:pt idx="1">
                  <c:v>0.2393415583062749</c:v>
                </c:pt>
                <c:pt idx="2">
                  <c:v>0.18254335311543002</c:v>
                </c:pt>
                <c:pt idx="3">
                  <c:v>0.15936596854116519</c:v>
                </c:pt>
                <c:pt idx="4">
                  <c:v>0.15018099710219282</c:v>
                </c:pt>
                <c:pt idx="5">
                  <c:v>0.16868137503674621</c:v>
                </c:pt>
                <c:pt idx="6">
                  <c:v>0.16273818421631128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F9-4A46-AC78-249424E787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913393360"/>
        <c:axId val="913393904"/>
      </c:barChart>
      <c:catAx>
        <c:axId val="9133933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13393904"/>
        <c:crosses val="autoZero"/>
        <c:auto val="1"/>
        <c:lblAlgn val="ctr"/>
        <c:lblOffset val="100"/>
        <c:noMultiLvlLbl val="0"/>
      </c:catAx>
      <c:valAx>
        <c:axId val="913393904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913393360"/>
        <c:crosses val="max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881503872692693"/>
          <c:y val="0.6724028788236287"/>
          <c:w val="0.20484801710171296"/>
          <c:h val="0.165298610100822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822806946435936E-4"/>
          <c:y val="9.2103478713267739E-2"/>
          <c:w val="0.915101145197184"/>
          <c:h val="0.6035456772544053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'5'!$C$21</c:f>
              <c:strCache>
                <c:ptCount val="1"/>
                <c:pt idx="0">
                  <c:v>Empresa no innovativa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'5'!$E$20:$F$20</c:f>
              <c:strCache>
                <c:ptCount val="2"/>
                <c:pt idx="0">
                  <c:v>Manufactura</c:v>
                </c:pt>
                <c:pt idx="1">
                  <c:v>Servicios Intensivos</c:v>
                </c:pt>
              </c:strCache>
            </c:strRef>
          </c:cat>
          <c:val>
            <c:numRef>
              <c:f>'5'!$E$21:$F$21</c:f>
              <c:numCache>
                <c:formatCode>0.0%</c:formatCode>
                <c:ptCount val="2"/>
                <c:pt idx="0">
                  <c:v>0.44564747923927767</c:v>
                </c:pt>
                <c:pt idx="1">
                  <c:v>0.45799999999999996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AF8-4711-9F56-FBF0B57BDF5B}"/>
            </c:ext>
          </c:extLst>
        </c:ser>
        <c:ser>
          <c:idx val="1"/>
          <c:order val="1"/>
          <c:tx>
            <c:strRef>
              <c:f>'5'!$C$22</c:f>
              <c:strCache>
                <c:ptCount val="1"/>
                <c:pt idx="0">
                  <c:v>No logró resultados</c:v>
                </c:pt>
              </c:strCache>
            </c:strRef>
          </c:tx>
          <c:spPr>
            <a:solidFill>
              <a:srgbClr val="F2C0C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'5'!$E$20:$F$20</c:f>
              <c:strCache>
                <c:ptCount val="2"/>
                <c:pt idx="0">
                  <c:v>Manufactura</c:v>
                </c:pt>
                <c:pt idx="1">
                  <c:v>Servicios Intensivos</c:v>
                </c:pt>
              </c:strCache>
            </c:strRef>
          </c:cat>
          <c:val>
            <c:numRef>
              <c:f>'5'!$E$22:$F$22</c:f>
              <c:numCache>
                <c:formatCode>0.0%</c:formatCode>
                <c:ptCount val="2"/>
                <c:pt idx="0">
                  <c:v>2.6881991443729013E-2</c:v>
                </c:pt>
                <c:pt idx="1">
                  <c:v>1.8000000000000002E-2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AF8-4711-9F56-FBF0B57BDF5B}"/>
            </c:ext>
          </c:extLst>
        </c:ser>
        <c:ser>
          <c:idx val="2"/>
          <c:order val="2"/>
          <c:tx>
            <c:strRef>
              <c:f>'5'!$C$23</c:f>
              <c:strCache>
                <c:ptCount val="1"/>
                <c:pt idx="0">
                  <c:v>Obtuvo resultados de innovación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2063807084191315E-3"/>
                  <c:y val="3.4587992852420021E-2"/>
                </c:manualLayout>
              </c:layout>
              <c:tx>
                <c:rich>
                  <a:bodyPr/>
                  <a:lstStyle/>
                  <a:p>
                    <a:fld id="{19A055DC-3C0F-4C78-B145-E726ECC02B58}" type="VALUE">
                      <a:rPr lang="en-US"/>
                      <a:pPr/>
                      <a:t>[VALOR]</a:t>
                    </a:fld>
                    <a:r>
                      <a:rPr lang="en-US"/>
                      <a:t>, </a:t>
                    </a:r>
                  </a:p>
                  <a:p>
                    <a:r>
                      <a:rPr lang="en-US"/>
                      <a:t>Obtuvo </a:t>
                    </a:r>
                  </a:p>
                  <a:p>
                    <a:r>
                      <a:rPr lang="en-US"/>
                      <a:t>resultados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035-4830-BBB8-957967DCCA83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1.7395488340934871E-7"/>
                  <c:y val="5.3803544437097818E-2"/>
                </c:manualLayout>
              </c:layout>
              <c:tx>
                <c:rich>
                  <a:bodyPr/>
                  <a:lstStyle/>
                  <a:p>
                    <a:fld id="{AB892A47-3F1A-4FEB-8EE8-D2D083638F17}" type="VALUE">
                      <a:rPr lang="en-US"/>
                      <a:pPr/>
                      <a:t>[VALOR]</a:t>
                    </a:fld>
                    <a:r>
                      <a:rPr lang="en-US"/>
                      <a:t>, </a:t>
                    </a:r>
                  </a:p>
                  <a:p>
                    <a:r>
                      <a:rPr lang="en-US"/>
                      <a:t>Obtuvo </a:t>
                    </a:r>
                  </a:p>
                  <a:p>
                    <a:r>
                      <a:rPr lang="en-US"/>
                      <a:t>resultados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035-4830-BBB8-957967DCCA83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'5'!$E$20:$F$20</c:f>
              <c:strCache>
                <c:ptCount val="2"/>
                <c:pt idx="0">
                  <c:v>Manufactura</c:v>
                </c:pt>
                <c:pt idx="1">
                  <c:v>Servicios Intensivos</c:v>
                </c:pt>
              </c:strCache>
            </c:strRef>
          </c:cat>
          <c:val>
            <c:numRef>
              <c:f>'5'!$E$23:$F$23</c:f>
              <c:numCache>
                <c:formatCode>0.0%</c:formatCode>
                <c:ptCount val="2"/>
                <c:pt idx="0">
                  <c:v>0.52747053335986405</c:v>
                </c:pt>
                <c:pt idx="1">
                  <c:v>0.52400000000000002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AF8-4711-9F56-FBF0B57BDF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22127232"/>
        <c:axId val="822128864"/>
      </c:barChart>
      <c:catAx>
        <c:axId val="82212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22128864"/>
        <c:crosses val="autoZero"/>
        <c:auto val="1"/>
        <c:lblAlgn val="ctr"/>
        <c:lblOffset val="100"/>
        <c:noMultiLvlLbl val="0"/>
      </c:catAx>
      <c:valAx>
        <c:axId val="822128864"/>
        <c:scaling>
          <c:orientation val="minMax"/>
          <c:max val="1"/>
        </c:scaling>
        <c:delete val="1"/>
        <c:axPos val="r"/>
        <c:numFmt formatCode="0.0%" sourceLinked="1"/>
        <c:majorTickMark val="out"/>
        <c:minorTickMark val="none"/>
        <c:tickLblPos val="nextTo"/>
        <c:crossAx val="822127232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5157913730701944E-2"/>
          <c:y val="0.91920185011373068"/>
          <c:w val="0.93248247695468134"/>
          <c:h val="8.07981498862693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01278795848913E-2"/>
          <c:y val="4.5252227387739E-2"/>
          <c:w val="0.91022067041766264"/>
          <c:h val="0.8081653337013953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'G5'!$C$12</c:f>
              <c:strCache>
                <c:ptCount val="1"/>
                <c:pt idx="0">
                  <c:v>Sí realizó actividades de innovación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A31-42C9-B038-63E56DEAF71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A31-42C9-B038-63E56DEAF71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A31-42C9-B038-63E56DEAF7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'G5'!$A$13:$A$15</c:f>
              <c:strCache>
                <c:ptCount val="3"/>
                <c:pt idx="0">
                  <c:v>Pequeña</c:v>
                </c:pt>
                <c:pt idx="1">
                  <c:v>Mediana</c:v>
                </c:pt>
                <c:pt idx="2">
                  <c:v>Grande</c:v>
                </c:pt>
              </c:strCache>
            </c:strRef>
          </c:cat>
          <c:val>
            <c:numRef>
              <c:f>'G5'!$C$13:$C$15</c:f>
              <c:numCache>
                <c:formatCode>0.0%</c:formatCode>
                <c:ptCount val="3"/>
                <c:pt idx="0">
                  <c:v>0.51190554139229283</c:v>
                </c:pt>
                <c:pt idx="1">
                  <c:v>0.65111883889848277</c:v>
                </c:pt>
                <c:pt idx="2">
                  <c:v>0.65922662893373563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634-4040-908E-81D0F6F33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10859728"/>
        <c:axId val="910864080"/>
      </c:barChart>
      <c:catAx>
        <c:axId val="910859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10864080"/>
        <c:crosses val="autoZero"/>
        <c:auto val="1"/>
        <c:lblAlgn val="ctr"/>
        <c:lblOffset val="100"/>
        <c:noMultiLvlLbl val="0"/>
      </c:catAx>
      <c:valAx>
        <c:axId val="910864080"/>
        <c:scaling>
          <c:orientation val="minMax"/>
          <c:max val="1"/>
        </c:scaling>
        <c:delete val="1"/>
        <c:axPos val="l"/>
        <c:numFmt formatCode="0.0%" sourceLinked="1"/>
        <c:majorTickMark val="none"/>
        <c:minorTickMark val="none"/>
        <c:tickLblPos val="nextTo"/>
        <c:crossAx val="91085972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567629046369205"/>
          <c:y val="2.2316376888533721E-2"/>
          <c:w val="0.46238212335087414"/>
          <c:h val="0.931841175169955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'2'!$B$53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'2'!$A$54:$A$61</c:f>
              <c:strCache>
                <c:ptCount val="8"/>
                <c:pt idx="0">
                  <c:v>Adquisición o alquiler de bienes de capital (incluye hardware)</c:v>
                </c:pt>
                <c:pt idx="1">
                  <c:v>Desarrollo o adquisición de software y base de datos</c:v>
                </c:pt>
                <c:pt idx="2">
                  <c:v>Ingeniería, diseño y otras actividades creativas</c:v>
                </c:pt>
                <c:pt idx="3">
                  <c:v>Capacitación para actividades de innovación</c:v>
                </c:pt>
                <c:pt idx="4">
                  <c:v>Marketing y valor de marca</c:v>
                </c:pt>
                <c:pt idx="5">
                  <c:v>Investigación y Desarrollo (I+D) interna</c:v>
                </c:pt>
                <c:pt idx="6">
                  <c:v>Propiedad intelectual (PI)</c:v>
                </c:pt>
                <c:pt idx="7">
                  <c:v>Investigación y Desarrollo (I+D) externa</c:v>
                </c:pt>
              </c:strCache>
            </c:strRef>
          </c:cat>
          <c:val>
            <c:numRef>
              <c:f>'2'!$B$54:$B$61</c:f>
              <c:numCache>
                <c:formatCode>0.0%</c:formatCode>
                <c:ptCount val="8"/>
                <c:pt idx="0">
                  <c:v>0.53492211273429624</c:v>
                </c:pt>
                <c:pt idx="1">
                  <c:v>0.44024308678190976</c:v>
                </c:pt>
                <c:pt idx="2">
                  <c:v>0.34402233797866616</c:v>
                </c:pt>
                <c:pt idx="3">
                  <c:v>0.26320219571853443</c:v>
                </c:pt>
                <c:pt idx="4">
                  <c:v>0.25009461086210982</c:v>
                </c:pt>
                <c:pt idx="5">
                  <c:v>0.19454770432978241</c:v>
                </c:pt>
                <c:pt idx="6">
                  <c:v>0.10764066548862287</c:v>
                </c:pt>
                <c:pt idx="7">
                  <c:v>5.2820603242348801E-2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782-439E-BB82-F9EC7003ECCC}"/>
            </c:ext>
          </c:extLst>
        </c:ser>
        <c:ser>
          <c:idx val="1"/>
          <c:order val="1"/>
          <c:tx>
            <c:strRef>
              <c:f>'2'!$C$53</c:f>
              <c:strCache>
                <c:ptCount val="1"/>
                <c:pt idx="0">
                  <c:v>Manufactura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'2'!$A$54:$A$61</c:f>
              <c:strCache>
                <c:ptCount val="8"/>
                <c:pt idx="0">
                  <c:v>Adquisición o alquiler de bienes de capital (incluye hardware)</c:v>
                </c:pt>
                <c:pt idx="1">
                  <c:v>Desarrollo o adquisición de software y base de datos</c:v>
                </c:pt>
                <c:pt idx="2">
                  <c:v>Ingeniería, diseño y otras actividades creativas</c:v>
                </c:pt>
                <c:pt idx="3">
                  <c:v>Capacitación para actividades de innovación</c:v>
                </c:pt>
                <c:pt idx="4">
                  <c:v>Marketing y valor de marca</c:v>
                </c:pt>
                <c:pt idx="5">
                  <c:v>Investigación y Desarrollo (I+D) interna</c:v>
                </c:pt>
                <c:pt idx="6">
                  <c:v>Propiedad intelectual (PI)</c:v>
                </c:pt>
                <c:pt idx="7">
                  <c:v>Investigación y Desarrollo (I+D) externa</c:v>
                </c:pt>
              </c:strCache>
            </c:strRef>
          </c:cat>
          <c:val>
            <c:numRef>
              <c:f>'2'!$C$54:$C$61</c:f>
              <c:numCache>
                <c:formatCode>0.0%</c:formatCode>
                <c:ptCount val="8"/>
                <c:pt idx="0">
                  <c:v>0.66987307664455598</c:v>
                </c:pt>
                <c:pt idx="1">
                  <c:v>0.32158024350587722</c:v>
                </c:pt>
                <c:pt idx="2">
                  <c:v>0.39870711391807895</c:v>
                </c:pt>
                <c:pt idx="3">
                  <c:v>0.19969191839074335</c:v>
                </c:pt>
                <c:pt idx="4">
                  <c:v>0.23590104120020214</c:v>
                </c:pt>
                <c:pt idx="5">
                  <c:v>0.18284839726467769</c:v>
                </c:pt>
                <c:pt idx="6">
                  <c:v>0.13247488777748312</c:v>
                </c:pt>
                <c:pt idx="7">
                  <c:v>5.1643232581566639E-2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782-439E-BB82-F9EC7003ECCC}"/>
            </c:ext>
          </c:extLst>
        </c:ser>
        <c:ser>
          <c:idx val="2"/>
          <c:order val="2"/>
          <c:tx>
            <c:strRef>
              <c:f>'2'!$D$53</c:f>
              <c:strCache>
                <c:ptCount val="1"/>
                <c:pt idx="0">
                  <c:v>Servicios Intensivos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'2'!$A$54:$A$61</c:f>
              <c:strCache>
                <c:ptCount val="8"/>
                <c:pt idx="0">
                  <c:v>Adquisición o alquiler de bienes de capital (incluye hardware)</c:v>
                </c:pt>
                <c:pt idx="1">
                  <c:v>Desarrollo o adquisición de software y base de datos</c:v>
                </c:pt>
                <c:pt idx="2">
                  <c:v>Ingeniería, diseño y otras actividades creativas</c:v>
                </c:pt>
                <c:pt idx="3">
                  <c:v>Capacitación para actividades de innovación</c:v>
                </c:pt>
                <c:pt idx="4">
                  <c:v>Marketing y valor de marca</c:v>
                </c:pt>
                <c:pt idx="5">
                  <c:v>Investigación y Desarrollo (I+D) interna</c:v>
                </c:pt>
                <c:pt idx="6">
                  <c:v>Propiedad intelectual (PI)</c:v>
                </c:pt>
                <c:pt idx="7">
                  <c:v>Investigación y Desarrollo (I+D) externa</c:v>
                </c:pt>
              </c:strCache>
            </c:strRef>
          </c:cat>
          <c:val>
            <c:numRef>
              <c:f>'2'!$D$54:$D$61</c:f>
              <c:numCache>
                <c:formatCode>0.0%</c:formatCode>
                <c:ptCount val="8"/>
                <c:pt idx="0">
                  <c:v>0.33247798498490949</c:v>
                </c:pt>
                <c:pt idx="1">
                  <c:v>0.61825289220967561</c:v>
                </c:pt>
                <c:pt idx="2">
                  <c:v>0.26198800845178344</c:v>
                </c:pt>
                <c:pt idx="3">
                  <c:v>0.35847592747951268</c:v>
                </c:pt>
                <c:pt idx="4">
                  <c:v>0.27138682116182017</c:v>
                </c:pt>
                <c:pt idx="5">
                  <c:v>0.21209819382009357</c:v>
                </c:pt>
                <c:pt idx="6">
                  <c:v>7.0386078062836754E-2</c:v>
                </c:pt>
                <c:pt idx="7">
                  <c:v>5.4586812869000724E-2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782-439E-BB82-F9EC7003EC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3"/>
        <c:axId val="910855376"/>
        <c:axId val="910856464"/>
      </c:barChart>
      <c:catAx>
        <c:axId val="9108553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10856464"/>
        <c:crosses val="autoZero"/>
        <c:auto val="1"/>
        <c:lblAlgn val="ctr"/>
        <c:lblOffset val="100"/>
        <c:noMultiLvlLbl val="0"/>
      </c:catAx>
      <c:valAx>
        <c:axId val="910856464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910855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4702805696186747"/>
          <c:y val="0.64485690948022245"/>
          <c:w val="0.24741648257823193"/>
          <c:h val="0.173164912280701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296872265966753"/>
          <c:y val="5.0925925925925923E-2"/>
          <c:w val="0.72869794400699917"/>
          <c:h val="0.898148148148148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'G7-G8'!$E$116</c:f>
              <c:strCache>
                <c:ptCount val="1"/>
                <c:pt idx="0">
                  <c:v>Promedio 2015-2017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656-4E15-81D9-FA931B72B024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656-4E15-81D9-FA931B72B02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'G7-G8'!$A$117:$A$119</c:f>
              <c:strCache>
                <c:ptCount val="3"/>
                <c:pt idx="0">
                  <c:v>Total</c:v>
                </c:pt>
                <c:pt idx="1">
                  <c:v>Manufactura</c:v>
                </c:pt>
                <c:pt idx="2">
                  <c:v>Servicio Intensivas</c:v>
                </c:pt>
              </c:strCache>
            </c:strRef>
          </c:cat>
          <c:val>
            <c:numRef>
              <c:f>'G7-G8'!$E$117:$E$119</c:f>
              <c:numCache>
                <c:formatCode>0.0%</c:formatCode>
                <c:ptCount val="3"/>
                <c:pt idx="0">
                  <c:v>3.3397426480289524E-2</c:v>
                </c:pt>
                <c:pt idx="1">
                  <c:v>1.8244316740821956E-2</c:v>
                </c:pt>
                <c:pt idx="2">
                  <c:v>7.9200643449127833E-2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656-4E15-81D9-FA931B72B0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10861360"/>
        <c:axId val="910860272"/>
      </c:barChart>
      <c:catAx>
        <c:axId val="9108613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10860272"/>
        <c:crosses val="autoZero"/>
        <c:auto val="1"/>
        <c:lblAlgn val="ctr"/>
        <c:lblOffset val="100"/>
        <c:noMultiLvlLbl val="0"/>
      </c:catAx>
      <c:valAx>
        <c:axId val="910860272"/>
        <c:scaling>
          <c:orientation val="minMax"/>
        </c:scaling>
        <c:delete val="0"/>
        <c:axPos val="b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10861360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ysClr val="windowText" lastClr="000000"/>
          </a:solidFill>
        </a:defRPr>
      </a:pPr>
      <a:endParaRPr lang="es-P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681413534648378E-2"/>
          <c:y val="5.5994522423827457E-2"/>
          <c:w val="0.96667712368424952"/>
          <c:h val="0.673195704350093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'$$$'!$G$47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'$$$'!$H$46:$K$46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Promedio 2015-2017</c:v>
                </c:pt>
              </c:strCache>
            </c:strRef>
          </c:cat>
          <c:val>
            <c:numRef>
              <c:f>'$$$'!$H$47:$K$47</c:f>
              <c:numCache>
                <c:formatCode>[$$-409]#,##0</c:formatCode>
                <c:ptCount val="4"/>
                <c:pt idx="0">
                  <c:v>2520.6268358417319</c:v>
                </c:pt>
                <c:pt idx="1">
                  <c:v>2199.4494193804135</c:v>
                </c:pt>
                <c:pt idx="2">
                  <c:v>2362.1158887369843</c:v>
                </c:pt>
                <c:pt idx="3">
                  <c:v>2360.7307146530434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D32-4085-A372-F1AFAFBD52D0}"/>
            </c:ext>
          </c:extLst>
        </c:ser>
        <c:ser>
          <c:idx val="1"/>
          <c:order val="1"/>
          <c:tx>
            <c:strRef>
              <c:f>'$$$'!$G$48</c:f>
              <c:strCache>
                <c:ptCount val="1"/>
                <c:pt idx="0">
                  <c:v>Manufactura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'$$$'!$H$46:$K$46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Promedio 2015-2017</c:v>
                </c:pt>
              </c:strCache>
            </c:strRef>
          </c:cat>
          <c:val>
            <c:numRef>
              <c:f>'$$$'!$H$48:$K$48</c:f>
              <c:numCache>
                <c:formatCode>[$$-409]#,##0</c:formatCode>
                <c:ptCount val="4"/>
                <c:pt idx="0">
                  <c:v>1000.8760739253432</c:v>
                </c:pt>
                <c:pt idx="1">
                  <c:v>815.936131626426</c:v>
                </c:pt>
                <c:pt idx="2">
                  <c:v>1092.5598796587753</c:v>
                </c:pt>
                <c:pt idx="3">
                  <c:v>969.79069507018153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D32-4085-A372-F1AFAFBD52D0}"/>
            </c:ext>
          </c:extLst>
        </c:ser>
        <c:ser>
          <c:idx val="2"/>
          <c:order val="2"/>
          <c:tx>
            <c:strRef>
              <c:f>'$$$'!$G$49</c:f>
              <c:strCache>
                <c:ptCount val="1"/>
                <c:pt idx="0">
                  <c:v>Servicio Intensivas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'$$$'!$H$46:$K$46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Promedio 2015-2017</c:v>
                </c:pt>
              </c:strCache>
            </c:strRef>
          </c:cat>
          <c:val>
            <c:numRef>
              <c:f>'$$$'!$H$49:$K$49</c:f>
              <c:numCache>
                <c:formatCode>[$$-409]#,##0</c:formatCode>
                <c:ptCount val="4"/>
                <c:pt idx="0">
                  <c:v>1519.7507616024477</c:v>
                </c:pt>
                <c:pt idx="1">
                  <c:v>1383.5132877539875</c:v>
                </c:pt>
                <c:pt idx="2">
                  <c:v>1269.556008464848</c:v>
                </c:pt>
                <c:pt idx="3">
                  <c:v>1390.940019273761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D32-4085-A372-F1AFAFBD52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13"/>
        <c:axId val="910857008"/>
        <c:axId val="910858640"/>
      </c:barChart>
      <c:catAx>
        <c:axId val="910857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10858640"/>
        <c:crosses val="autoZero"/>
        <c:auto val="1"/>
        <c:lblAlgn val="ctr"/>
        <c:lblOffset val="100"/>
        <c:noMultiLvlLbl val="0"/>
      </c:catAx>
      <c:valAx>
        <c:axId val="910858640"/>
        <c:scaling>
          <c:orientation val="minMax"/>
        </c:scaling>
        <c:delete val="1"/>
        <c:axPos val="l"/>
        <c:numFmt formatCode="[$$-409]#,##0" sourceLinked="1"/>
        <c:majorTickMark val="none"/>
        <c:minorTickMark val="none"/>
        <c:tickLblPos val="nextTo"/>
        <c:crossAx val="910857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149509030726564"/>
          <c:y val="0.84376477699989516"/>
          <c:w val="0.67092252135588271"/>
          <c:h val="8.31969056802468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P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2747904487970633E-2"/>
          <c:y val="6.8154986373829704E-2"/>
          <c:w val="0.51842744740066293"/>
          <c:h val="0.792170223059943"/>
        </c:manualLayout>
      </c:layout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5B9BD5">
                  <a:lumMod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337-44EC-8DF6-44E4658ADBB1}"/>
              </c:ext>
            </c:extLst>
          </c:dPt>
          <c:dPt>
            <c:idx val="1"/>
            <c:bubble3D val="0"/>
            <c:spPr>
              <a:solidFill>
                <a:srgbClr val="4472C4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337-44EC-8DF6-44E4658ADBB1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337-44EC-8DF6-44E4658ADBB1}"/>
              </c:ext>
            </c:extLst>
          </c:dPt>
          <c:dLbls>
            <c:dLbl>
              <c:idx val="0"/>
              <c:layout>
                <c:manualLayout>
                  <c:x val="-0.20418878181871558"/>
                  <c:y val="-0.10308826339236331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337-44EC-8DF6-44E4658ADBB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8714327289841411E-2"/>
                  <c:y val="-2.708741867036828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337-44EC-8DF6-44E4658ADBB1}"/>
                </c:ext>
                <c:ext xmlns:c15="http://schemas.microsoft.com/office/drawing/2012/chart" uri="{CE6537A1-D6FC-4f65-9D91-7224C49458BB}">
                  <c15:layout>
                    <c:manualLayout>
                      <c:w val="0.45149838269767367"/>
                      <c:h val="0.18367836204382498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3473689855666773"/>
                  <c:y val="6.236180247583994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337-44EC-8DF6-44E4658ADBB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'1'!$C$50:$C$52</c:f>
              <c:strCache>
                <c:ptCount val="3"/>
                <c:pt idx="0">
                  <c:v>Empresas innovadoras</c:v>
                </c:pt>
                <c:pt idx="1">
                  <c:v>Empresas no innovadoras</c:v>
                </c:pt>
                <c:pt idx="2">
                  <c:v>  Empresas no innovativas</c:v>
                </c:pt>
              </c:strCache>
            </c:strRef>
          </c:cat>
          <c:val>
            <c:numRef>
              <c:f>'1'!$E$50:$E$52</c:f>
              <c:numCache>
                <c:formatCode>_ * #,##0.0_ ;_ * \-#,##0.0_ ;_ * "-"??_ ;_ @_ </c:formatCode>
                <c:ptCount val="3"/>
                <c:pt idx="0">
                  <c:v>53.7</c:v>
                </c:pt>
                <c:pt idx="1">
                  <c:v>4.8</c:v>
                </c:pt>
                <c:pt idx="2">
                  <c:v>41.45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337-44EC-8DF6-44E4658ADB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PE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2747904487970633E-2"/>
          <c:y val="6.8154986373829704E-2"/>
          <c:w val="0.51842744740066293"/>
          <c:h val="0.792170223059943"/>
        </c:manualLayout>
      </c:layout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5B9BD5">
                  <a:lumMod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63F-4CBD-B3A8-98306C199E2D}"/>
              </c:ext>
            </c:extLst>
          </c:dPt>
          <c:dPt>
            <c:idx val="1"/>
            <c:bubble3D val="0"/>
            <c:spPr>
              <a:solidFill>
                <a:srgbClr val="4472C4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63F-4CBD-B3A8-98306C199E2D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63F-4CBD-B3A8-98306C199E2D}"/>
              </c:ext>
            </c:extLst>
          </c:dPt>
          <c:dLbls>
            <c:dLbl>
              <c:idx val="0"/>
              <c:layout>
                <c:manualLayout>
                  <c:x val="-0.20418878181871558"/>
                  <c:y val="-0.10308826339236331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63F-4CBD-B3A8-98306C199E2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5363713297477527"/>
                  <c:y val="-2.708741867036828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63F-4CBD-B3A8-98306C199E2D}"/>
                </c:ext>
                <c:ext xmlns:c15="http://schemas.microsoft.com/office/drawing/2012/chart" uri="{CE6537A1-D6FC-4f65-9D91-7224C49458BB}">
                  <c15:layout>
                    <c:manualLayout>
                      <c:w val="0.42214121905275298"/>
                      <c:h val="0.18367836204382498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3473689855666773"/>
                  <c:y val="6.236180247583994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63F-4CBD-B3A8-98306C199E2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'1'!$C$50:$C$52</c:f>
              <c:strCache>
                <c:ptCount val="3"/>
                <c:pt idx="0">
                  <c:v>Empresas innovadoras</c:v>
                </c:pt>
                <c:pt idx="1">
                  <c:v>Empresas no innovadoras</c:v>
                </c:pt>
                <c:pt idx="2">
                  <c:v>  Empresas no innovativas</c:v>
                </c:pt>
              </c:strCache>
            </c:strRef>
          </c:cat>
          <c:val>
            <c:numRef>
              <c:f>'1'!$L$50:$L$52</c:f>
              <c:numCache>
                <c:formatCode>_ * #,##0.0_ ;_ * \-#,##0.0_ ;_ * "-"??_ ;_ @_ </c:formatCode>
                <c:ptCount val="3"/>
                <c:pt idx="0">
                  <c:v>52.747053335986408</c:v>
                </c:pt>
                <c:pt idx="1">
                  <c:v>2.6881991443729012</c:v>
                </c:pt>
                <c:pt idx="2">
                  <c:v>44.564747923927769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63F-4CBD-B3A8-98306C199E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PE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0.png"/></Relationships>
</file>

<file path=ppt/drawing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0.34103</cdr:x>
      <cdr:y>0.10256</cdr:y>
    </cdr:from>
    <cdr:to>
      <cdr:x>0.43965</cdr:x>
      <cdr:y>0.85735</cdr:y>
    </cdr:to>
    <cdr:sp macro="" textlink="">
      <cdr:nvSpPr>
        <cdr:cNvPr id="2" name="Abrir llave 1"/>
        <cdr:cNvSpPr/>
      </cdr:nvSpPr>
      <cdr:spPr>
        <a:xfrm xmlns:a="http://schemas.openxmlformats.org/drawingml/2006/main">
          <a:off x="1856253" y="366254"/>
          <a:ext cx="536802" cy="2695380"/>
        </a:xfrm>
        <a:prstGeom xmlns:a="http://schemas.openxmlformats.org/drawingml/2006/main" prst="leftBrac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PE" dirty="0"/>
        </a:p>
      </cdr:txBody>
    </cdr:sp>
  </cdr:relSizeAnchor>
  <cdr:relSizeAnchor xmlns:cdr="http://schemas.openxmlformats.org/drawingml/2006/chartDrawing">
    <cdr:from>
      <cdr:x>0.02042</cdr:x>
      <cdr:y>0.20538</cdr:y>
    </cdr:from>
    <cdr:to>
      <cdr:x>0.34625</cdr:x>
      <cdr:y>0.92372</cdr:y>
    </cdr:to>
    <cdr:sp macro="" textlink="">
      <cdr:nvSpPr>
        <cdr:cNvPr id="4" name="CuadroTexto 1"/>
        <cdr:cNvSpPr txBox="1"/>
      </cdr:nvSpPr>
      <cdr:spPr>
        <a:xfrm xmlns:a="http://schemas.openxmlformats.org/drawingml/2006/main">
          <a:off x="111133" y="733427"/>
          <a:ext cx="1773536" cy="2565212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PE" sz="1400" b="1" dirty="0" smtClean="0"/>
            <a:t>Innovativas:</a:t>
          </a:r>
        </a:p>
        <a:p xmlns:a="http://schemas.openxmlformats.org/drawingml/2006/main">
          <a:pPr algn="ctr"/>
          <a:r>
            <a:rPr lang="es-PE" sz="1400" dirty="0" smtClean="0"/>
            <a:t>El </a:t>
          </a:r>
          <a:r>
            <a:rPr lang="es-PE" sz="1400" b="1" dirty="0" smtClean="0">
              <a:solidFill>
                <a:srgbClr val="C00000"/>
              </a:solidFill>
            </a:rPr>
            <a:t>54.9</a:t>
          </a:r>
          <a:r>
            <a:rPr lang="es-PE" sz="1400" b="1" dirty="0">
              <a:solidFill>
                <a:srgbClr val="C00000"/>
              </a:solidFill>
            </a:rPr>
            <a:t>% </a:t>
          </a:r>
          <a:r>
            <a:rPr lang="es-PE" sz="1400" dirty="0" smtClean="0"/>
            <a:t>de empresas de la industria manufacturera y de servicios intensivos realizó esfuerzos para innovar.</a:t>
          </a:r>
          <a:endParaRPr lang="es-PE" sz="1400" dirty="0"/>
        </a:p>
      </cdr:txBody>
    </cdr:sp>
  </cdr:relSizeAnchor>
  <cdr:relSizeAnchor xmlns:cdr="http://schemas.openxmlformats.org/drawingml/2006/chartDrawing">
    <cdr:from>
      <cdr:x>0.12522</cdr:x>
      <cdr:y>0.89916</cdr:y>
    </cdr:from>
    <cdr:to>
      <cdr:x>0.40962</cdr:x>
      <cdr:y>0.96574</cdr:y>
    </cdr:to>
    <cdr:sp macro="" textlink="">
      <cdr:nvSpPr>
        <cdr:cNvPr id="3" name="CuadroTexto 2"/>
        <cdr:cNvSpPr txBox="1"/>
      </cdr:nvSpPr>
      <cdr:spPr>
        <a:xfrm xmlns:a="http://schemas.openxmlformats.org/drawingml/2006/main">
          <a:off x="681595" y="4084599"/>
          <a:ext cx="1548039" cy="302492"/>
        </a:xfrm>
        <a:prstGeom xmlns:a="http://schemas.openxmlformats.org/drawingml/2006/main" prst="roundRect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PE" sz="1100" dirty="0" smtClean="0"/>
            <a:t>Total: 16,638 em</a:t>
          </a:r>
          <a:r>
            <a:rPr lang="es-PE" dirty="0" smtClean="0"/>
            <a:t>presas</a:t>
          </a:r>
          <a:endParaRPr lang="es-PE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0.33147</cdr:x>
      <cdr:y>0.08444</cdr:y>
    </cdr:from>
    <cdr:to>
      <cdr:x>0.35097</cdr:x>
      <cdr:y>0.43032</cdr:y>
    </cdr:to>
    <cdr:sp macro="" textlink="">
      <cdr:nvSpPr>
        <cdr:cNvPr id="2" name="Cerrar llave 1"/>
        <cdr:cNvSpPr/>
      </cdr:nvSpPr>
      <cdr:spPr>
        <a:xfrm xmlns:a="http://schemas.openxmlformats.org/drawingml/2006/main">
          <a:off x="1907352" y="279042"/>
          <a:ext cx="112208" cy="1143000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PE" dirty="0"/>
        </a:p>
      </cdr:txBody>
    </cdr:sp>
  </cdr:relSizeAnchor>
  <cdr:relSizeAnchor xmlns:cdr="http://schemas.openxmlformats.org/drawingml/2006/chartDrawing">
    <cdr:from>
      <cdr:x>0.80228</cdr:x>
      <cdr:y>0.14937</cdr:y>
    </cdr:from>
    <cdr:to>
      <cdr:x>1</cdr:x>
      <cdr:y>0.48693</cdr:y>
    </cdr:to>
    <cdr:sp macro="" textlink="">
      <cdr:nvSpPr>
        <cdr:cNvPr id="3" name="CuadroTexto 2"/>
        <cdr:cNvSpPr txBox="1"/>
      </cdr:nvSpPr>
      <cdr:spPr>
        <a:xfrm xmlns:a="http://schemas.openxmlformats.org/drawingml/2006/main">
          <a:off x="3450410" y="507930"/>
          <a:ext cx="850355" cy="11478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PE" sz="1050" b="1" dirty="0" smtClean="0"/>
            <a:t>Innovativa:54.2</a:t>
          </a:r>
          <a:r>
            <a:rPr lang="es-PE" sz="1050" b="1" dirty="0"/>
            <a:t>% </a:t>
          </a:r>
          <a:r>
            <a:rPr lang="es-PE" sz="1050" dirty="0" smtClean="0"/>
            <a:t>realizó esfuerzos por innovar</a:t>
          </a:r>
          <a:endParaRPr lang="es-PE" sz="1050" b="1" dirty="0"/>
        </a:p>
      </cdr:txBody>
    </cdr:sp>
  </cdr:relSizeAnchor>
  <cdr:relSizeAnchor xmlns:cdr="http://schemas.openxmlformats.org/drawingml/2006/chartDrawing">
    <cdr:from>
      <cdr:x>0.34792</cdr:x>
      <cdr:y>0.12609</cdr:y>
    </cdr:from>
    <cdr:to>
      <cdr:x>0.5436</cdr:x>
      <cdr:y>0.34575</cdr:y>
    </cdr:to>
    <cdr:sp macro="" textlink="">
      <cdr:nvSpPr>
        <cdr:cNvPr id="5" name="CuadroTexto 2"/>
        <cdr:cNvSpPr txBox="1"/>
      </cdr:nvSpPr>
      <cdr:spPr>
        <a:xfrm xmlns:a="http://schemas.openxmlformats.org/drawingml/2006/main">
          <a:off x="1496321" y="428767"/>
          <a:ext cx="841567" cy="7469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PE" sz="1050" b="1" dirty="0" smtClean="0"/>
            <a:t>Innovativa:55.4</a:t>
          </a:r>
          <a:r>
            <a:rPr lang="es-PE" sz="1050" b="1" dirty="0"/>
            <a:t>% </a:t>
          </a:r>
          <a:r>
            <a:rPr lang="es-PE" sz="1050" dirty="0" smtClean="0"/>
            <a:t>realizó esfuerzos por innovar</a:t>
          </a:r>
        </a:p>
        <a:p xmlns:a="http://schemas.openxmlformats.org/drawingml/2006/main">
          <a:pPr algn="ctr"/>
          <a:endParaRPr lang="es-PE" sz="1050" dirty="0"/>
        </a:p>
      </cdr:txBody>
    </cdr:sp>
  </cdr:relSizeAnchor>
  <cdr:relSizeAnchor xmlns:cdr="http://schemas.openxmlformats.org/drawingml/2006/chartDrawing">
    <cdr:from>
      <cdr:x>0.7869</cdr:x>
      <cdr:y>0.09472</cdr:y>
    </cdr:from>
    <cdr:to>
      <cdr:x>0.80639</cdr:x>
      <cdr:y>0.4406</cdr:y>
    </cdr:to>
    <cdr:sp macro="" textlink="">
      <cdr:nvSpPr>
        <cdr:cNvPr id="6" name="Cerrar llave 5"/>
        <cdr:cNvSpPr/>
      </cdr:nvSpPr>
      <cdr:spPr>
        <a:xfrm xmlns:a="http://schemas.openxmlformats.org/drawingml/2006/main">
          <a:off x="4527970" y="313011"/>
          <a:ext cx="112149" cy="1143000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PE" dirty="0"/>
        </a:p>
      </cdr:txBody>
    </cdr:sp>
  </cdr:relSizeAnchor>
  <cdr:relSizeAnchor xmlns:cdr="http://schemas.openxmlformats.org/drawingml/2006/chartDrawing">
    <cdr:from>
      <cdr:x>0.65429</cdr:x>
      <cdr:y>0.1448</cdr:y>
    </cdr:from>
    <cdr:to>
      <cdr:x>0.71112</cdr:x>
      <cdr:y>0.22612</cdr:y>
    </cdr:to>
    <cdr:pic>
      <cdr:nvPicPr>
        <cdr:cNvPr id="9" name="Imagen 8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863364" y="495430"/>
          <a:ext cx="248691" cy="27822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0.19682</cdr:x>
      <cdr:y>0.12921</cdr:y>
    </cdr:from>
    <cdr:to>
      <cdr:x>0.25575</cdr:x>
      <cdr:y>0.21053</cdr:y>
    </cdr:to>
    <cdr:pic>
      <cdr:nvPicPr>
        <cdr:cNvPr id="10" name="Imagen 9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861349" y="442089"/>
          <a:ext cx="257867" cy="27822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0.07434</cdr:x>
      <cdr:y>0.70484</cdr:y>
    </cdr:from>
    <cdr:to>
      <cdr:x>0.13294</cdr:x>
      <cdr:y>0.77894</cdr:y>
    </cdr:to>
    <cdr:pic>
      <cdr:nvPicPr>
        <cdr:cNvPr id="11" name="Imagen 10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 cstate="print">
          <a:biLevel thresh="75000"/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327123" y="2261128"/>
          <a:ext cx="257833" cy="23773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</cdr:x>
      <cdr:y>0.71362</cdr:y>
    </cdr:from>
    <cdr:to>
      <cdr:x>0.55859</cdr:x>
      <cdr:y>0.78773</cdr:y>
    </cdr:to>
    <cdr:pic>
      <cdr:nvPicPr>
        <cdr:cNvPr id="12" name="Imagen 1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 cstate="print">
          <a:biLevel thresh="75000"/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200157" y="2289321"/>
          <a:ext cx="257833" cy="23773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0.04789</cdr:x>
      <cdr:y>0.81641</cdr:y>
    </cdr:from>
    <cdr:to>
      <cdr:x>0.39936</cdr:x>
      <cdr:y>0.88044</cdr:y>
    </cdr:to>
    <cdr:sp macro="" textlink="">
      <cdr:nvSpPr>
        <cdr:cNvPr id="13" name="CuadroTexto 1"/>
        <cdr:cNvSpPr txBox="1"/>
      </cdr:nvSpPr>
      <cdr:spPr>
        <a:xfrm xmlns:a="http://schemas.openxmlformats.org/drawingml/2006/main">
          <a:off x="210747" y="2619050"/>
          <a:ext cx="1546565" cy="205429"/>
        </a:xfrm>
        <a:prstGeom xmlns:a="http://schemas.openxmlformats.org/drawingml/2006/main" prst="roundRect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lIns="108000" tIns="0" bIns="0" rtlCol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PE" dirty="0" smtClean="0"/>
            <a:t>Total: 9,894</a:t>
          </a:r>
          <a:r>
            <a:rPr lang="es-PE" sz="1100" dirty="0" smtClean="0"/>
            <a:t> em</a:t>
          </a:r>
          <a:r>
            <a:rPr lang="es-PE" dirty="0" smtClean="0"/>
            <a:t>presas</a:t>
          </a:r>
          <a:endParaRPr lang="es-PE" sz="1100" dirty="0"/>
        </a:p>
      </cdr:txBody>
    </cdr:sp>
  </cdr:relSizeAnchor>
  <cdr:relSizeAnchor xmlns:cdr="http://schemas.openxmlformats.org/drawingml/2006/chartDrawing">
    <cdr:from>
      <cdr:x>0.52353</cdr:x>
      <cdr:y>0.82037</cdr:y>
    </cdr:from>
    <cdr:to>
      <cdr:x>0.875</cdr:x>
      <cdr:y>0.8844</cdr:y>
    </cdr:to>
    <cdr:sp macro="" textlink="">
      <cdr:nvSpPr>
        <cdr:cNvPr id="16" name="CuadroTexto 1"/>
        <cdr:cNvSpPr txBox="1"/>
      </cdr:nvSpPr>
      <cdr:spPr>
        <a:xfrm xmlns:a="http://schemas.openxmlformats.org/drawingml/2006/main">
          <a:off x="2303707" y="2631750"/>
          <a:ext cx="1546565" cy="205429"/>
        </a:xfrm>
        <a:prstGeom xmlns:a="http://schemas.openxmlformats.org/drawingml/2006/main" prst="roundRect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lIns="108000" tIns="0" bIns="0" rtlCol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PE" dirty="0" smtClean="0"/>
            <a:t>Total: 6,744</a:t>
          </a:r>
          <a:r>
            <a:rPr lang="es-PE" sz="1100" dirty="0" smtClean="0"/>
            <a:t> em</a:t>
          </a:r>
          <a:r>
            <a:rPr lang="es-PE" dirty="0" smtClean="0"/>
            <a:t>presas</a:t>
          </a:r>
          <a:endParaRPr lang="es-PE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0.69341</cdr:x>
      <cdr:y>0.25612</cdr:y>
    </cdr:from>
    <cdr:to>
      <cdr:x>0.9243</cdr:x>
      <cdr:y>0.95472</cdr:y>
    </cdr:to>
    <cdr:sp macro="" textlink="">
      <cdr:nvSpPr>
        <cdr:cNvPr id="3" name="Rectángulo 2"/>
        <cdr:cNvSpPr/>
      </cdr:nvSpPr>
      <cdr:spPr>
        <a:xfrm xmlns:a="http://schemas.openxmlformats.org/drawingml/2006/main">
          <a:off x="3203740" y="1016874"/>
          <a:ext cx="1066800" cy="27736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  <a:prstDash val="lg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endParaRPr lang="es-PE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0.58866</cdr:x>
      <cdr:y>0.07956</cdr:y>
    </cdr:from>
    <cdr:to>
      <cdr:x>0.68728</cdr:x>
      <cdr:y>0.87897</cdr:y>
    </cdr:to>
    <cdr:sp macro="" textlink="">
      <cdr:nvSpPr>
        <cdr:cNvPr id="2" name="Abrir llave 1"/>
        <cdr:cNvSpPr/>
      </cdr:nvSpPr>
      <cdr:spPr>
        <a:xfrm xmlns:a="http://schemas.openxmlformats.org/drawingml/2006/main" rot="10800000">
          <a:off x="2546565" y="197780"/>
          <a:ext cx="426633" cy="1987366"/>
        </a:xfrm>
        <a:prstGeom xmlns:a="http://schemas.openxmlformats.org/drawingml/2006/main" prst="leftBrace">
          <a:avLst>
            <a:gd name="adj1" fmla="val 8333"/>
            <a:gd name="adj2" fmla="val 50598"/>
          </a:avLst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PE"/>
        </a:p>
      </cdr:txBody>
    </cdr:sp>
  </cdr:relSizeAnchor>
  <cdr:relSizeAnchor xmlns:cdr="http://schemas.openxmlformats.org/drawingml/2006/chartDrawing">
    <cdr:from>
      <cdr:x>0.70917</cdr:x>
      <cdr:y>0.32184</cdr:y>
    </cdr:from>
    <cdr:to>
      <cdr:x>0.96118</cdr:x>
      <cdr:y>0.67816</cdr:y>
    </cdr:to>
    <cdr:sp macro="" textlink="">
      <cdr:nvSpPr>
        <cdr:cNvPr id="3" name="CuadroTexto 2"/>
        <cdr:cNvSpPr txBox="1"/>
      </cdr:nvSpPr>
      <cdr:spPr>
        <a:xfrm xmlns:a="http://schemas.openxmlformats.org/drawingml/2006/main">
          <a:off x="3067873" y="800101"/>
          <a:ext cx="1090203" cy="8858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s-PE" sz="1200" b="1" dirty="0"/>
            <a:t>58.6% </a:t>
          </a:r>
          <a:r>
            <a:rPr lang="es-PE" sz="1200" dirty="0"/>
            <a:t>realizó</a:t>
          </a:r>
          <a:r>
            <a:rPr lang="es-PE" sz="1200" baseline="0" dirty="0"/>
            <a:t> </a:t>
          </a:r>
          <a:r>
            <a:rPr lang="es-PE" sz="1200" baseline="0" dirty="0" smtClean="0"/>
            <a:t>esfuerzos</a:t>
          </a:r>
          <a:r>
            <a:rPr lang="es-PE" sz="1200" dirty="0" smtClean="0"/>
            <a:t> para innovar</a:t>
          </a:r>
          <a:endParaRPr lang="es-PE" sz="1200" dirty="0"/>
        </a:p>
      </cdr:txBody>
    </cdr:sp>
  </cdr:relSizeAnchor>
  <cdr:relSizeAnchor xmlns:cdr="http://schemas.openxmlformats.org/drawingml/2006/chartDrawing">
    <cdr:from>
      <cdr:x>0.74175</cdr:x>
      <cdr:y>0.04835</cdr:y>
    </cdr:from>
    <cdr:to>
      <cdr:x>0.92102</cdr:x>
      <cdr:y>0.36031</cdr:y>
    </cdr:to>
    <cdr:pic>
      <cdr:nvPicPr>
        <cdr:cNvPr id="4" name="Imagen 3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3208817" y="120201"/>
          <a:ext cx="775536" cy="77553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0.35263</cdr:x>
      <cdr:y>0.58769</cdr:y>
    </cdr:from>
    <cdr:to>
      <cdr:x>0.4571</cdr:x>
      <cdr:y>0.76949</cdr:y>
    </cdr:to>
    <cdr:pic>
      <cdr:nvPicPr>
        <cdr:cNvPr id="5" name="Imagen 4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525479" y="1461002"/>
          <a:ext cx="451969" cy="451969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0.58866</cdr:x>
      <cdr:y>0.07956</cdr:y>
    </cdr:from>
    <cdr:to>
      <cdr:x>0.68728</cdr:x>
      <cdr:y>0.87897</cdr:y>
    </cdr:to>
    <cdr:sp macro="" textlink="">
      <cdr:nvSpPr>
        <cdr:cNvPr id="2" name="Abrir llave 1"/>
        <cdr:cNvSpPr/>
      </cdr:nvSpPr>
      <cdr:spPr>
        <a:xfrm xmlns:a="http://schemas.openxmlformats.org/drawingml/2006/main" rot="10800000">
          <a:off x="2546565" y="197780"/>
          <a:ext cx="426633" cy="1987366"/>
        </a:xfrm>
        <a:prstGeom xmlns:a="http://schemas.openxmlformats.org/drawingml/2006/main" prst="leftBrace">
          <a:avLst>
            <a:gd name="adj1" fmla="val 8333"/>
            <a:gd name="adj2" fmla="val 50598"/>
          </a:avLst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PE"/>
        </a:p>
      </cdr:txBody>
    </cdr:sp>
  </cdr:relSizeAnchor>
  <cdr:relSizeAnchor xmlns:cdr="http://schemas.openxmlformats.org/drawingml/2006/chartDrawing">
    <cdr:from>
      <cdr:x>0.70863</cdr:x>
      <cdr:y>0.34887</cdr:y>
    </cdr:from>
    <cdr:to>
      <cdr:x>0.96482</cdr:x>
      <cdr:y>0.70519</cdr:y>
    </cdr:to>
    <cdr:sp macro="" textlink="">
      <cdr:nvSpPr>
        <cdr:cNvPr id="3" name="CuadroTexto 2"/>
        <cdr:cNvSpPr txBox="1"/>
      </cdr:nvSpPr>
      <cdr:spPr>
        <a:xfrm xmlns:a="http://schemas.openxmlformats.org/drawingml/2006/main">
          <a:off x="3065569" y="867296"/>
          <a:ext cx="1108286" cy="8858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s-PE" sz="1200" b="1" dirty="0"/>
            <a:t>55.4% </a:t>
          </a:r>
          <a:r>
            <a:rPr lang="es-PE" sz="1200" dirty="0"/>
            <a:t>realizó</a:t>
          </a:r>
          <a:r>
            <a:rPr lang="es-PE" sz="1200" baseline="0" dirty="0"/>
            <a:t> </a:t>
          </a:r>
          <a:r>
            <a:rPr lang="es-PE" sz="1200" baseline="0" dirty="0" smtClean="0"/>
            <a:t>esfuerzos para innovar</a:t>
          </a:r>
          <a:endParaRPr lang="es-PE" sz="1200" dirty="0"/>
        </a:p>
      </cdr:txBody>
    </cdr:sp>
  </cdr:relSizeAnchor>
  <cdr:relSizeAnchor xmlns:cdr="http://schemas.openxmlformats.org/drawingml/2006/chartDrawing">
    <cdr:from>
      <cdr:x>0.72933</cdr:x>
      <cdr:y>0.06731</cdr:y>
    </cdr:from>
    <cdr:to>
      <cdr:x>0.9086</cdr:x>
      <cdr:y>0.37927</cdr:y>
    </cdr:to>
    <cdr:pic>
      <cdr:nvPicPr>
        <cdr:cNvPr id="4" name="Imagen 3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3155114" y="167340"/>
          <a:ext cx="775536" cy="77553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0.37011</cdr:x>
      <cdr:y>0.57355</cdr:y>
    </cdr:from>
    <cdr:to>
      <cdr:x>0.47459</cdr:x>
      <cdr:y>0.75535</cdr:y>
    </cdr:to>
    <cdr:pic>
      <cdr:nvPicPr>
        <cdr:cNvPr id="5" name="Imagen 4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601125" y="1425848"/>
          <a:ext cx="451969" cy="451969"/>
        </a:xfrm>
        <a:prstGeom xmlns:a="http://schemas.openxmlformats.org/drawingml/2006/main" prst="rect">
          <a:avLst/>
        </a:prstGeom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0.06901</cdr:x>
      <cdr:y>0.04767</cdr:y>
    </cdr:from>
    <cdr:to>
      <cdr:x>0.96455</cdr:x>
      <cdr:y>0.1987</cdr:y>
    </cdr:to>
    <cdr:sp macro="" textlink="">
      <cdr:nvSpPr>
        <cdr:cNvPr id="2" name="Rectángulo 1"/>
        <cdr:cNvSpPr/>
      </cdr:nvSpPr>
      <cdr:spPr>
        <a:xfrm xmlns:a="http://schemas.openxmlformats.org/drawingml/2006/main">
          <a:off x="384426" y="143130"/>
          <a:ext cx="4988357" cy="4534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  <a:prstDash val="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s-PE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PE" sz="200" b="1" dirty="0">
            <a:solidFill>
              <a:srgbClr val="0070C0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0.04185</cdr:y>
    </cdr:from>
    <cdr:to>
      <cdr:x>1</cdr:x>
      <cdr:y>0.35884</cdr:y>
    </cdr:to>
    <cdr:sp macro="" textlink="">
      <cdr:nvSpPr>
        <cdr:cNvPr id="2" name="Rectángulo 1"/>
        <cdr:cNvSpPr/>
      </cdr:nvSpPr>
      <cdr:spPr>
        <a:xfrm xmlns:a="http://schemas.openxmlformats.org/drawingml/2006/main">
          <a:off x="0" y="185009"/>
          <a:ext cx="4747260" cy="14014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  <a:prstDash val="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PE" sz="200" b="1" dirty="0">
            <a:solidFill>
              <a:srgbClr val="0070C0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0.12602</cdr:x>
      <cdr:y>0.03251</cdr:y>
    </cdr:from>
    <cdr:to>
      <cdr:x>0.94917</cdr:x>
      <cdr:y>0.42326</cdr:y>
    </cdr:to>
    <cdr:sp macro="" textlink="">
      <cdr:nvSpPr>
        <cdr:cNvPr id="2" name="Rectángulo 1"/>
        <cdr:cNvSpPr/>
      </cdr:nvSpPr>
      <cdr:spPr>
        <a:xfrm xmlns:a="http://schemas.openxmlformats.org/drawingml/2006/main">
          <a:off x="1028701" y="132951"/>
          <a:ext cx="6719333" cy="15981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  <a:prstDash val="lg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endParaRPr lang="es-PE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32BC7-C982-476F-B5BF-0368B703DC67}" type="datetimeFigureOut">
              <a:rPr lang="es-PE" smtClean="0"/>
              <a:t>03/02/2020</a:t>
            </a:fld>
            <a:endParaRPr lang="es-PE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0EB40-98EE-4901-BD97-8262738C174B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202838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0EB40-98EE-4901-BD97-8262738C174B}" type="slidenum">
              <a:rPr lang="es-PE" smtClean="0"/>
              <a:t>1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372040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 smtClean="0"/>
              <a:t>En condiciones de entorno, si considera alto o medio como obstáculo , construir rl indicador</a:t>
            </a:r>
            <a:r>
              <a:rPr lang="es-PE" baseline="0" dirty="0" smtClean="0"/>
              <a:t> del perfi´.</a:t>
            </a:r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0EB40-98EE-4901-BD97-8262738C174B}" type="slidenum">
              <a:rPr lang="es-PE" smtClean="0"/>
              <a:t>19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862460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 smtClean="0"/>
              <a:t>En condiciones de entorno, si considera alto o medio como obstáculo , construir rl indicador</a:t>
            </a:r>
            <a:r>
              <a:rPr lang="es-PE" baseline="0" dirty="0" smtClean="0"/>
              <a:t> del perfi´.</a:t>
            </a:r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0EB40-98EE-4901-BD97-8262738C174B}" type="slidenum">
              <a:rPr lang="es-PE" smtClean="0"/>
              <a:t>20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573234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0EB40-98EE-4901-BD97-8262738C174B}" type="slidenum">
              <a:rPr lang="es-PE" smtClean="0"/>
              <a:t>8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736802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baseline="0" dirty="0" smtClean="0">
              <a:solidFill>
                <a:schemeClr val="tx1"/>
              </a:solidFill>
            </a:endParaRPr>
          </a:p>
          <a:p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0EB40-98EE-4901-BD97-8262738C174B}" type="slidenum">
              <a:rPr lang="es-PE" smtClean="0"/>
              <a:t>9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749788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1" dirty="0" smtClean="0"/>
              <a:t>Cap. III. Indicador</a:t>
            </a:r>
            <a:r>
              <a:rPr lang="es-MX" b="1" baseline="0" dirty="0" smtClean="0"/>
              <a:t> % de empresas innovativas</a:t>
            </a:r>
            <a:r>
              <a:rPr lang="es-MX" baseline="0" dirty="0" smtClean="0"/>
              <a:t>, 52.6% innovativas, 45.1% no innovativas.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0EB40-98EE-4901-BD97-8262738C174B}" type="slidenum">
              <a:rPr lang="es-PE" smtClean="0"/>
              <a:t>13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593188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Capítulo IV: % de empresas</a:t>
            </a:r>
            <a:r>
              <a:rPr lang="es-MX" baseline="0" dirty="0" smtClean="0"/>
              <a:t> innovativas según fuente de financiamiento. Ok.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0EB40-98EE-4901-BD97-8262738C174B}" type="slidenum">
              <a:rPr lang="es-PE" smtClean="0"/>
              <a:t>14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74851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0EB40-98EE-4901-BD97-8262738C174B}" type="slidenum">
              <a:rPr lang="es-PE" smtClean="0"/>
              <a:t>15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60366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baseline="0" dirty="0" smtClean="0"/>
              <a:t> </a:t>
            </a: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0EB40-98EE-4901-BD97-8262738C174B}" type="slidenum">
              <a:rPr lang="es-PE" smtClean="0"/>
              <a:t>16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584472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0EB40-98EE-4901-BD97-8262738C174B}" type="slidenum">
              <a:rPr lang="es-PE" smtClean="0"/>
              <a:t>17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27140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baseline="0" dirty="0" smtClean="0"/>
              <a:t> % de empresas que conocen los programas de apoyo público para la innovación Ok.  % de empresas que conocen los servicios Ok.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baseline="0" dirty="0" smtClean="0"/>
              <a:t>Falta construir % de empresas que solicitan apoyo público para la innovación; y % de empresas acceden a apoyo públicos para lnnovación.  Otros tres indicadores de % de empresas que innovan que conocen, otro sobre el % que solicitan y % que acceden.</a:t>
            </a:r>
            <a:endParaRPr lang="es-PE" dirty="0" smtClean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0EB40-98EE-4901-BD97-8262738C174B}" type="slidenum">
              <a:rPr lang="es-PE" smtClean="0"/>
              <a:t>18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612410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6597-BBAF-4925-AF20-50FD5B9BFDA9}" type="datetimeFigureOut">
              <a:rPr lang="es-PE" smtClean="0"/>
              <a:t>03/02/2020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8BA4E-0561-48B5-A270-2E5DCAB17DF5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339893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6597-BBAF-4925-AF20-50FD5B9BFDA9}" type="datetimeFigureOut">
              <a:rPr lang="es-PE" smtClean="0"/>
              <a:t>03/02/2020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8BA4E-0561-48B5-A270-2E5DCAB17DF5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80201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6597-BBAF-4925-AF20-50FD5B9BFDA9}" type="datetimeFigureOut">
              <a:rPr lang="es-PE" smtClean="0"/>
              <a:t>03/02/2020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8BA4E-0561-48B5-A270-2E5DCAB17DF5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70504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6597-BBAF-4925-AF20-50FD5B9BFDA9}" type="datetimeFigureOut">
              <a:rPr lang="es-PE" smtClean="0"/>
              <a:t>03/02/2020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8BA4E-0561-48B5-A270-2E5DCAB17DF5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245058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6597-BBAF-4925-AF20-50FD5B9BFDA9}" type="datetimeFigureOut">
              <a:rPr lang="es-PE" smtClean="0"/>
              <a:t>03/02/2020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8BA4E-0561-48B5-A270-2E5DCAB17DF5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597537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6597-BBAF-4925-AF20-50FD5B9BFDA9}" type="datetimeFigureOut">
              <a:rPr lang="es-PE" smtClean="0"/>
              <a:t>03/02/2020</a:t>
            </a:fld>
            <a:endParaRPr lang="es-PE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8BA4E-0561-48B5-A270-2E5DCAB17DF5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380576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6597-BBAF-4925-AF20-50FD5B9BFDA9}" type="datetimeFigureOut">
              <a:rPr lang="es-PE" smtClean="0"/>
              <a:t>03/02/2020</a:t>
            </a:fld>
            <a:endParaRPr lang="es-PE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8BA4E-0561-48B5-A270-2E5DCAB17DF5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88656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6597-BBAF-4925-AF20-50FD5B9BFDA9}" type="datetimeFigureOut">
              <a:rPr lang="es-PE" smtClean="0"/>
              <a:t>03/02/2020</a:t>
            </a:fld>
            <a:endParaRPr lang="es-PE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8BA4E-0561-48B5-A270-2E5DCAB17DF5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56115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6597-BBAF-4925-AF20-50FD5B9BFDA9}" type="datetimeFigureOut">
              <a:rPr lang="es-PE" smtClean="0"/>
              <a:t>03/02/2020</a:t>
            </a:fld>
            <a:endParaRPr lang="es-PE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8BA4E-0561-48B5-A270-2E5DCAB17DF5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4466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6597-BBAF-4925-AF20-50FD5B9BFDA9}" type="datetimeFigureOut">
              <a:rPr lang="es-PE" smtClean="0"/>
              <a:t>03/02/2020</a:t>
            </a:fld>
            <a:endParaRPr lang="es-PE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8BA4E-0561-48B5-A270-2E5DCAB17DF5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48133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6597-BBAF-4925-AF20-50FD5B9BFDA9}" type="datetimeFigureOut">
              <a:rPr lang="es-PE" smtClean="0"/>
              <a:t>03/02/2020</a:t>
            </a:fld>
            <a:endParaRPr lang="es-PE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8BA4E-0561-48B5-A270-2E5DCAB17DF5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473265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76597-BBAF-4925-AF20-50FD5B9BFDA9}" type="datetimeFigureOut">
              <a:rPr lang="es-PE" smtClean="0"/>
              <a:t>03/02/2020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8BA4E-0561-48B5-A270-2E5DCAB17DF5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728222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7" Type="http://schemas.openxmlformats.org/officeDocument/2006/relationships/chart" Target="../charts/chart2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002530" y="0"/>
            <a:ext cx="18946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13" name="Picture 12" descr="LOGO MINISTERIO DE LA PRODUCCION 8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3" y="299632"/>
            <a:ext cx="3174217" cy="587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739751" y="1484256"/>
            <a:ext cx="1071126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PE" altLang="es-P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Encuesta Nacional de Innovación en la Industria Manufacturera </a:t>
            </a:r>
            <a:r>
              <a:rPr lang="es-PE" altLang="es-PE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y Empresas de Servicios Intensivas en Conocimiento</a:t>
            </a:r>
          </a:p>
          <a:p>
            <a:pPr algn="ctr">
              <a:defRPr/>
            </a:pPr>
            <a:r>
              <a:rPr lang="es-PE" altLang="es-PE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ENIIMSEC 2018</a:t>
            </a:r>
          </a:p>
          <a:p>
            <a:pPr algn="ctr">
              <a:defRPr/>
            </a:pPr>
            <a:endParaRPr lang="es-PE" altLang="es-PE" sz="1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  <a:p>
            <a:pPr algn="ctr">
              <a:defRPr/>
            </a:pPr>
            <a:endParaRPr lang="es-PE" altLang="es-PE" sz="1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  <a:p>
            <a:pPr algn="ctr">
              <a:defRPr/>
            </a:pPr>
            <a:endParaRPr lang="es-PE" altLang="es-PE" sz="2400" b="1" dirty="0" smtClean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s-PE" altLang="es-PE" sz="2400" b="1" dirty="0" smtClean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s-PE" altLang="es-PE" sz="2400" b="1" dirty="0" smtClean="0">
                <a:latin typeface="Calibri Light" panose="020F0302020204030204" pitchFamily="34" charset="0"/>
                <a:cs typeface="Arial" panose="020B0604020202020204" pitchFamily="34" charset="0"/>
              </a:rPr>
              <a:t>Principales </a:t>
            </a:r>
            <a:r>
              <a:rPr lang="es-PE" altLang="es-PE" sz="2400" b="1" dirty="0">
                <a:latin typeface="Calibri Light" panose="020F0302020204030204" pitchFamily="34" charset="0"/>
                <a:cs typeface="Arial" panose="020B0604020202020204" pitchFamily="34" charset="0"/>
              </a:rPr>
              <a:t>resultados</a:t>
            </a:r>
          </a:p>
          <a:p>
            <a:pPr algn="ctr">
              <a:defRPr/>
            </a:pPr>
            <a:r>
              <a:rPr lang="es-PE" altLang="es-PE" sz="24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							</a:t>
            </a:r>
          </a:p>
          <a:p>
            <a:pPr algn="ctr">
              <a:defRPr/>
            </a:pPr>
            <a:endParaRPr lang="es-PE" altLang="es-PE" sz="24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s-PE" altLang="es-PE" sz="24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								</a:t>
            </a:r>
            <a:r>
              <a:rPr lang="es-PE" altLang="es-PE" sz="2400" b="1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Lima, </a:t>
            </a:r>
            <a:r>
              <a:rPr lang="es-PE" altLang="es-PE" sz="2400" b="1" dirty="0" smtClean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diciembre </a:t>
            </a:r>
            <a:r>
              <a:rPr lang="es-PE" altLang="es-PE" sz="2400" b="1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2930920" y="3801420"/>
            <a:ext cx="7991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sz="2000" b="1" dirty="0" smtClean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r>
              <a:rPr lang="es-PE" sz="2000" b="1" dirty="0" smtClean="0">
                <a:latin typeface="Calibri Light" panose="020F0302020204030204" pitchFamily="34" charset="0"/>
                <a:cs typeface="Arial" panose="020B0604020202020204" pitchFamily="34" charset="0"/>
              </a:rPr>
              <a:t>Oficina </a:t>
            </a:r>
            <a:r>
              <a:rPr lang="es-PE" sz="2000" b="1" dirty="0">
                <a:latin typeface="Calibri Light" panose="020F0302020204030204" pitchFamily="34" charset="0"/>
                <a:cs typeface="Arial" panose="020B0604020202020204" pitchFamily="34" charset="0"/>
              </a:rPr>
              <a:t>General de Evaluación de Impacto y Estudios </a:t>
            </a:r>
            <a:r>
              <a:rPr lang="es-PE" sz="2000" b="1" dirty="0" smtClean="0">
                <a:latin typeface="Calibri Light" panose="020F0302020204030204" pitchFamily="34" charset="0"/>
                <a:cs typeface="Arial" panose="020B0604020202020204" pitchFamily="34" charset="0"/>
              </a:rPr>
              <a:t>Económicos</a:t>
            </a:r>
            <a:endParaRPr lang="es-PE" sz="2000" b="1" dirty="0"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89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81631" y="34899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Manufactura: Variación de la conducta innovadora</a:t>
            </a:r>
            <a:endParaRPr lang="es-PE" sz="36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04" y="341268"/>
            <a:ext cx="533095" cy="533095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003321" y="1231096"/>
            <a:ext cx="48440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 smtClean="0">
                <a:solidFill>
                  <a:schemeClr val="accent1">
                    <a:lumMod val="50000"/>
                  </a:schemeClr>
                </a:solidFill>
              </a:rPr>
              <a:t>Empresas de la industria </a:t>
            </a:r>
            <a:r>
              <a:rPr lang="es-PE" sz="1400" b="1" dirty="0">
                <a:solidFill>
                  <a:schemeClr val="accent1">
                    <a:lumMod val="50000"/>
                  </a:schemeClr>
                </a:solidFill>
              </a:rPr>
              <a:t>manufacturera que invirtieron en actividades de innovación </a:t>
            </a:r>
            <a:endParaRPr lang="es-PE" sz="1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s-PE" sz="1400" b="1" dirty="0" smtClean="0">
                <a:solidFill>
                  <a:srgbClr val="AC0000"/>
                </a:solidFill>
              </a:rPr>
              <a:t> 2012 -2014</a:t>
            </a:r>
            <a:endParaRPr lang="es-PE" sz="1400" b="1" dirty="0">
              <a:solidFill>
                <a:srgbClr val="AC0000"/>
              </a:solidFill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1155852" y="4573033"/>
            <a:ext cx="9759196" cy="7376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E" sz="1000" b="1" dirty="0" smtClean="0">
                <a:solidFill>
                  <a:schemeClr val="tx1"/>
                </a:solidFill>
              </a:rPr>
              <a:t>Nota: </a:t>
            </a:r>
            <a:r>
              <a:rPr lang="es-PE" sz="1000" dirty="0" smtClean="0">
                <a:solidFill>
                  <a:schemeClr val="tx1"/>
                </a:solidFill>
              </a:rPr>
              <a:t>Resultado basado en las actividades de innovación comparables entre ambas encuestas: 9 actividades para la encuesta 2015 y sus equivalencias a 8 actividades para la </a:t>
            </a:r>
            <a:r>
              <a:rPr lang="es-PE" sz="1000" dirty="0">
                <a:solidFill>
                  <a:schemeClr val="tx1"/>
                </a:solidFill>
              </a:rPr>
              <a:t>encuesta 2018 (solo sector manufactura</a:t>
            </a:r>
            <a:r>
              <a:rPr lang="es-PE" sz="1000" dirty="0" smtClean="0">
                <a:solidFill>
                  <a:schemeClr val="tx1"/>
                </a:solidFill>
              </a:rPr>
              <a:t>).</a:t>
            </a:r>
          </a:p>
          <a:p>
            <a:pPr algn="just"/>
            <a:r>
              <a:rPr lang="es-PE" sz="1000" b="1" dirty="0" smtClean="0">
                <a:solidFill>
                  <a:schemeClr val="tx1"/>
                </a:solidFill>
              </a:rPr>
              <a:t>Fuente: </a:t>
            </a:r>
            <a:r>
              <a:rPr lang="es-PE" sz="1000" dirty="0" smtClean="0">
                <a:solidFill>
                  <a:schemeClr val="tx1"/>
                </a:solidFill>
              </a:rPr>
              <a:t>Encuesta Nacional de Innovación en la Industria Manufacturera 2015</a:t>
            </a:r>
            <a:r>
              <a:rPr lang="es-PE" sz="1000" dirty="0">
                <a:solidFill>
                  <a:schemeClr val="tx1"/>
                </a:solidFill>
              </a:rPr>
              <a:t> </a:t>
            </a:r>
            <a:r>
              <a:rPr lang="es-PE" sz="1000" dirty="0" smtClean="0">
                <a:solidFill>
                  <a:schemeClr val="tx1"/>
                </a:solidFill>
              </a:rPr>
              <a:t>y </a:t>
            </a:r>
            <a:r>
              <a:rPr lang="es-PE" sz="1000" dirty="0">
                <a:solidFill>
                  <a:schemeClr val="tx1"/>
                </a:solidFill>
              </a:rPr>
              <a:t>Encuesta Nacional de Innovación en la Industria Manufacturera y Empresas de Servicios Intensivas en Conocimiento, 2018</a:t>
            </a:r>
          </a:p>
          <a:p>
            <a:pPr algn="just"/>
            <a:endParaRPr lang="es-PE" sz="900" dirty="0">
              <a:solidFill>
                <a:schemeClr val="tx1"/>
              </a:solidFill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1003321" y="5153278"/>
            <a:ext cx="10348620" cy="7806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 smtClean="0">
                <a:solidFill>
                  <a:schemeClr val="accent1">
                    <a:lumMod val="50000"/>
                  </a:schemeClr>
                </a:solidFill>
              </a:rPr>
              <a:t>Empresas </a:t>
            </a:r>
            <a:r>
              <a:rPr lang="es-PE" sz="1600" b="1" dirty="0" err="1" smtClean="0">
                <a:solidFill>
                  <a:srgbClr val="AC0000"/>
                </a:solidFill>
              </a:rPr>
              <a:t>Innovativas</a:t>
            </a:r>
            <a:r>
              <a:rPr lang="es-PE" sz="1600" b="1" dirty="0" smtClean="0">
                <a:solidFill>
                  <a:schemeClr val="accent1">
                    <a:lumMod val="50000"/>
                  </a:schemeClr>
                </a:solidFill>
              </a:rPr>
              <a:t>: el porcentaje de empresas manufactureras que realizan actividades de innovación no ha mostrado cambios significativos. </a:t>
            </a:r>
            <a:endParaRPr lang="es-PE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2677352"/>
              </p:ext>
            </p:extLst>
          </p:nvPr>
        </p:nvGraphicFramePr>
        <p:xfrm>
          <a:off x="1673893" y="2087008"/>
          <a:ext cx="4326031" cy="2486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9156828"/>
              </p:ext>
            </p:extLst>
          </p:nvPr>
        </p:nvGraphicFramePr>
        <p:xfrm>
          <a:off x="6506580" y="1967440"/>
          <a:ext cx="4326031" cy="2486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CuadroTexto 15"/>
          <p:cNvSpPr txBox="1"/>
          <p:nvPr/>
        </p:nvSpPr>
        <p:spPr>
          <a:xfrm>
            <a:off x="6424406" y="1228776"/>
            <a:ext cx="48440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 smtClean="0">
                <a:solidFill>
                  <a:schemeClr val="accent1">
                    <a:lumMod val="50000"/>
                  </a:schemeClr>
                </a:solidFill>
              </a:rPr>
              <a:t>Empresas de la industria </a:t>
            </a:r>
            <a:r>
              <a:rPr lang="es-PE" sz="1400" b="1" dirty="0">
                <a:solidFill>
                  <a:schemeClr val="accent1">
                    <a:lumMod val="50000"/>
                  </a:schemeClr>
                </a:solidFill>
              </a:rPr>
              <a:t>manufacturera que invirtieron en actividades de innovación </a:t>
            </a:r>
            <a:endParaRPr lang="es-PE" sz="1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s-PE" sz="1400" b="1" dirty="0" smtClean="0">
                <a:solidFill>
                  <a:srgbClr val="AC0000"/>
                </a:solidFill>
              </a:rPr>
              <a:t> 2015 - 2017</a:t>
            </a:r>
            <a:endParaRPr lang="es-PE" sz="1400" b="1" dirty="0">
              <a:solidFill>
                <a:srgbClr val="A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58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Gráfico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183113"/>
              </p:ext>
            </p:extLst>
          </p:nvPr>
        </p:nvGraphicFramePr>
        <p:xfrm>
          <a:off x="1162593" y="1411756"/>
          <a:ext cx="5242560" cy="3566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527" y="180640"/>
            <a:ext cx="477365" cy="504000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423688" y="237484"/>
            <a:ext cx="11781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Manufactura: </a:t>
            </a:r>
            <a:r>
              <a:rPr lang="es-PE" sz="2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Intensidad de la inversión en innovación</a:t>
            </a:r>
            <a:endParaRPr lang="es-PE" sz="28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383188" y="950091"/>
            <a:ext cx="4801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Participación anual de la Inversión en innovación sobre el total de ventas durante el periodo 2015 -2017 (*)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1326232" y="5040882"/>
            <a:ext cx="5078921" cy="7438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900" dirty="0" smtClean="0">
                <a:solidFill>
                  <a:schemeClr val="tx1"/>
                </a:solidFill>
              </a:rPr>
              <a:t>(*) El indicador es resultado de la división de la  inversión total en actividades de innovación por parte de la actividad económica sobre el total de sus ventas (solo innovativas).</a:t>
            </a:r>
          </a:p>
          <a:p>
            <a:r>
              <a:rPr lang="es-PE" sz="900" b="1" dirty="0" smtClean="0">
                <a:solidFill>
                  <a:schemeClr val="tx1"/>
                </a:solidFill>
              </a:rPr>
              <a:t>Fuente</a:t>
            </a:r>
            <a:r>
              <a:rPr lang="es-PE" sz="900" dirty="0" smtClean="0">
                <a:solidFill>
                  <a:schemeClr val="tx1"/>
                </a:solidFill>
              </a:rPr>
              <a:t>: </a:t>
            </a:r>
            <a:r>
              <a:rPr lang="es-PE" sz="900" dirty="0">
                <a:solidFill>
                  <a:schemeClr val="tx1"/>
                </a:solidFill>
              </a:rPr>
              <a:t>Encuesta Nacional de Innovación en la Industria Manufacturera y Empresas de Servicios Intensivas en </a:t>
            </a:r>
            <a:r>
              <a:rPr lang="es-PE" sz="900" dirty="0" smtClean="0">
                <a:solidFill>
                  <a:schemeClr val="tx1"/>
                </a:solidFill>
              </a:rPr>
              <a:t>Conocimiento, 2018</a:t>
            </a:r>
          </a:p>
          <a:p>
            <a:r>
              <a:rPr lang="es-PE" sz="900" dirty="0" smtClean="0">
                <a:solidFill>
                  <a:schemeClr val="tx1"/>
                </a:solidFill>
              </a:rPr>
              <a:t>Elaboración: OGEIEE-PRODUCE</a:t>
            </a:r>
            <a:endParaRPr lang="es-PE" sz="900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601" y="3889176"/>
            <a:ext cx="432000" cy="432000"/>
          </a:xfrm>
          <a:prstGeom prst="rect">
            <a:avLst/>
          </a:prstGeom>
        </p:spPr>
      </p:pic>
      <p:sp>
        <p:nvSpPr>
          <p:cNvPr id="31" name="CuadroTexto 1"/>
          <p:cNvSpPr txBox="1"/>
          <p:nvPr/>
        </p:nvSpPr>
        <p:spPr>
          <a:xfrm>
            <a:off x="8464601" y="1375486"/>
            <a:ext cx="3165424" cy="3139364"/>
          </a:xfrm>
          <a:prstGeom prst="rect">
            <a:avLst/>
          </a:prstGeom>
          <a:ln>
            <a:noFill/>
          </a:ln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1800" b="1" i="1" dirty="0" smtClean="0"/>
              <a:t>Las actividades económicas manufactureras con mayor inversión anual respecto a las ventas son:</a:t>
            </a:r>
          </a:p>
          <a:p>
            <a:pPr algn="ctr"/>
            <a:endParaRPr lang="es-PE" sz="1800" b="1" i="1" dirty="0"/>
          </a:p>
          <a:p>
            <a:pPr algn="ctr"/>
            <a:r>
              <a:rPr lang="es-PE" sz="1800" b="1" i="1" dirty="0" smtClean="0"/>
              <a:t> “Minerales no metálicos”</a:t>
            </a:r>
          </a:p>
          <a:p>
            <a:pPr algn="ctr"/>
            <a:endParaRPr lang="es-PE" sz="1800" b="1" i="1" dirty="0"/>
          </a:p>
          <a:p>
            <a:pPr algn="ctr"/>
            <a:r>
              <a:rPr lang="es-PE" sz="1800" b="1" i="1" dirty="0" smtClean="0"/>
              <a:t> y</a:t>
            </a:r>
          </a:p>
          <a:p>
            <a:pPr algn="ctr"/>
            <a:endParaRPr lang="es-PE" sz="1800" b="1" i="1" dirty="0" smtClean="0"/>
          </a:p>
          <a:p>
            <a:pPr algn="ctr"/>
            <a:r>
              <a:rPr lang="es-PE" sz="1800" b="1" i="1" dirty="0" smtClean="0"/>
              <a:t> “Productos farmacéuticos”     </a:t>
            </a:r>
            <a:endParaRPr lang="es-PE" sz="1800" b="1" i="1" dirty="0"/>
          </a:p>
        </p:txBody>
      </p:sp>
      <p:sp>
        <p:nvSpPr>
          <p:cNvPr id="32" name="Rectángulo 31"/>
          <p:cNvSpPr/>
          <p:nvPr/>
        </p:nvSpPr>
        <p:spPr>
          <a:xfrm>
            <a:off x="1326232" y="1550249"/>
            <a:ext cx="4988357" cy="606211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00" b="1" dirty="0">
              <a:solidFill>
                <a:srgbClr val="0070C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229" y="2842394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88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/>
          <p:cNvSpPr txBox="1"/>
          <p:nvPr/>
        </p:nvSpPr>
        <p:spPr>
          <a:xfrm>
            <a:off x="672193" y="279730"/>
            <a:ext cx="11519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Servicio Intensivas: esfuerzo de innovación</a:t>
            </a: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417" y="268081"/>
            <a:ext cx="468000" cy="468000"/>
          </a:xfrm>
          <a:prstGeom prst="rect">
            <a:avLst/>
          </a:prstGeom>
        </p:spPr>
      </p:pic>
      <p:sp>
        <p:nvSpPr>
          <p:cNvPr id="36" name="CuadroTexto 1"/>
          <p:cNvSpPr txBox="1"/>
          <p:nvPr/>
        </p:nvSpPr>
        <p:spPr>
          <a:xfrm>
            <a:off x="8296274" y="1373412"/>
            <a:ext cx="3267075" cy="2265137"/>
          </a:xfrm>
          <a:prstGeom prst="rect">
            <a:avLst/>
          </a:prstGeom>
          <a:ln>
            <a:noFill/>
          </a:ln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1800" b="1" i="1" dirty="0" smtClean="0"/>
              <a:t>La actividad económica de servicios intensivos en conocimiento con mayor inversión respecto a las ventas es la relacionada a “Telecomunicaciones”</a:t>
            </a:r>
            <a:endParaRPr lang="es-PE" sz="1800" b="1" i="1" dirty="0"/>
          </a:p>
        </p:txBody>
      </p:sp>
      <p:sp>
        <p:nvSpPr>
          <p:cNvPr id="38" name="CuadroTexto 37"/>
          <p:cNvSpPr txBox="1"/>
          <p:nvPr/>
        </p:nvSpPr>
        <p:spPr>
          <a:xfrm>
            <a:off x="1357112" y="1142581"/>
            <a:ext cx="4801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Participación anual de la Inversión en innovación sobre el total de ventas durante el periodo 2015 -2017 (*)</a:t>
            </a:r>
          </a:p>
        </p:txBody>
      </p:sp>
      <p:sp>
        <p:nvSpPr>
          <p:cNvPr id="41" name="Rectángulo redondeado 40"/>
          <p:cNvSpPr/>
          <p:nvPr/>
        </p:nvSpPr>
        <p:spPr>
          <a:xfrm>
            <a:off x="1218335" y="4887108"/>
            <a:ext cx="5183873" cy="7438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900" dirty="0" smtClean="0">
                <a:solidFill>
                  <a:schemeClr val="tx1"/>
                </a:solidFill>
              </a:rPr>
              <a:t>(*) El indicador es resultado de la división de la  inversión total en actividades de innovación por parte de la actividad económica sobre el total de sus ventas (solo innovativas).</a:t>
            </a:r>
          </a:p>
          <a:p>
            <a:r>
              <a:rPr lang="es-PE" sz="900" b="1" dirty="0" smtClean="0">
                <a:solidFill>
                  <a:schemeClr val="tx1"/>
                </a:solidFill>
              </a:rPr>
              <a:t>Fuente</a:t>
            </a:r>
            <a:r>
              <a:rPr lang="es-PE" sz="900" dirty="0" smtClean="0">
                <a:solidFill>
                  <a:schemeClr val="tx1"/>
                </a:solidFill>
              </a:rPr>
              <a:t>: </a:t>
            </a:r>
            <a:r>
              <a:rPr lang="es-PE" sz="900" dirty="0">
                <a:solidFill>
                  <a:schemeClr val="tx1"/>
                </a:solidFill>
              </a:rPr>
              <a:t>Encuesta Nacional de Innovación en la Industria Manufacturera y Empresas de Servicios Intensivas en </a:t>
            </a:r>
            <a:r>
              <a:rPr lang="es-PE" sz="900" dirty="0" smtClean="0">
                <a:solidFill>
                  <a:schemeClr val="tx1"/>
                </a:solidFill>
              </a:rPr>
              <a:t>Conocimiento, 2018</a:t>
            </a:r>
          </a:p>
          <a:p>
            <a:r>
              <a:rPr lang="es-PE" sz="900" dirty="0" smtClean="0">
                <a:solidFill>
                  <a:schemeClr val="tx1"/>
                </a:solidFill>
              </a:rPr>
              <a:t>Elaboración: OGEIEE-PRODUCE</a:t>
            </a:r>
            <a:endParaRPr lang="es-PE" sz="900" dirty="0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31" y="2210857"/>
            <a:ext cx="951443" cy="951443"/>
          </a:xfrm>
          <a:prstGeom prst="rect">
            <a:avLst/>
          </a:prstGeom>
        </p:spPr>
      </p:pic>
      <p:sp>
        <p:nvSpPr>
          <p:cNvPr id="42" name="CuadroTexto 1"/>
          <p:cNvSpPr txBox="1"/>
          <p:nvPr/>
        </p:nvSpPr>
        <p:spPr>
          <a:xfrm>
            <a:off x="7163855" y="3638549"/>
            <a:ext cx="4399494" cy="2076358"/>
          </a:xfrm>
          <a:prstGeom prst="rect">
            <a:avLst/>
          </a:prstGeom>
          <a:ln>
            <a:noFill/>
          </a:ln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1800" b="1" i="1" dirty="0"/>
              <a:t>Inversión significativa en infraestructura que soporte el crecimiento de usuarios de telefonía móvil (antenas y estaciones bases), pero también para el despliegue de redes de fibra óptica que permitan conexiones de Internet a alta velocidad</a:t>
            </a: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0205797"/>
              </p:ext>
            </p:extLst>
          </p:nvPr>
        </p:nvGraphicFramePr>
        <p:xfrm>
          <a:off x="972686" y="1614306"/>
          <a:ext cx="5570220" cy="3002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195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1045029" y="2516335"/>
            <a:ext cx="54864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s-PE" sz="900" b="1" dirty="0" smtClean="0">
                <a:solidFill>
                  <a:schemeClr val="bg1"/>
                </a:solidFill>
              </a:rPr>
              <a:t>Obtuvo resultados</a:t>
            </a:r>
            <a:endParaRPr lang="es-PE" sz="900" b="1" dirty="0">
              <a:solidFill>
                <a:schemeClr val="bg1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826458" y="2544097"/>
            <a:ext cx="54864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s-PE" sz="900" b="1" dirty="0" smtClean="0">
                <a:solidFill>
                  <a:schemeClr val="bg1"/>
                </a:solidFill>
              </a:rPr>
              <a:t>Obtuvo resultados</a:t>
            </a:r>
            <a:endParaRPr lang="es-PE" sz="900" b="1" dirty="0">
              <a:solidFill>
                <a:schemeClr val="bg1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4607887" y="2546553"/>
            <a:ext cx="54864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s-PE" sz="900" b="1" dirty="0" smtClean="0">
                <a:solidFill>
                  <a:schemeClr val="bg1"/>
                </a:solidFill>
              </a:rPr>
              <a:t>Obtuvo resultados</a:t>
            </a:r>
            <a:endParaRPr lang="es-PE" sz="900" b="1" dirty="0">
              <a:solidFill>
                <a:schemeClr val="bg1"/>
              </a:solidFill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286" y="2058645"/>
            <a:ext cx="268711" cy="268711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422" y="2042558"/>
            <a:ext cx="268711" cy="268711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558" y="2052322"/>
            <a:ext cx="268711" cy="268711"/>
          </a:xfrm>
          <a:prstGeom prst="rect">
            <a:avLst/>
          </a:prstGeom>
        </p:spPr>
      </p:pic>
      <p:sp>
        <p:nvSpPr>
          <p:cNvPr id="29" name="CuadroTexto 28"/>
          <p:cNvSpPr txBox="1"/>
          <p:nvPr/>
        </p:nvSpPr>
        <p:spPr>
          <a:xfrm>
            <a:off x="940969" y="1000162"/>
            <a:ext cx="5290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>
                <a:solidFill>
                  <a:schemeClr val="accent1">
                    <a:lumMod val="50000"/>
                  </a:schemeClr>
                </a:solidFill>
              </a:rPr>
              <a:t>Aspectos que motivaron la puesta en práctica de actividades de innovación, 2015 -2017</a:t>
            </a:r>
          </a:p>
        </p:txBody>
      </p:sp>
      <p:sp>
        <p:nvSpPr>
          <p:cNvPr id="30" name="Rectángulo redondeado 29"/>
          <p:cNvSpPr/>
          <p:nvPr/>
        </p:nvSpPr>
        <p:spPr>
          <a:xfrm>
            <a:off x="636900" y="5941286"/>
            <a:ext cx="5476396" cy="4173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900" b="1" dirty="0" smtClean="0">
                <a:solidFill>
                  <a:schemeClr val="tx1"/>
                </a:solidFill>
              </a:rPr>
              <a:t>Fuente: </a:t>
            </a:r>
            <a:r>
              <a:rPr lang="es-PE" sz="900" dirty="0">
                <a:solidFill>
                  <a:schemeClr val="tx1"/>
                </a:solidFill>
              </a:rPr>
              <a:t>Encuesta Nacional de Innovación en la Industria Manufacturera y Empresas de Servicios Intensivas en </a:t>
            </a:r>
            <a:r>
              <a:rPr lang="es-PE" sz="900" dirty="0" smtClean="0">
                <a:solidFill>
                  <a:schemeClr val="tx1"/>
                </a:solidFill>
              </a:rPr>
              <a:t>Conocimiento, 2018</a:t>
            </a:r>
          </a:p>
          <a:p>
            <a:r>
              <a:rPr lang="es-PE" sz="900" dirty="0" smtClean="0">
                <a:solidFill>
                  <a:schemeClr val="tx1"/>
                </a:solidFill>
              </a:rPr>
              <a:t>Elaboración: OGEIEE-PRODUCE</a:t>
            </a:r>
            <a:endParaRPr lang="es-PE" sz="900" dirty="0">
              <a:solidFill>
                <a:schemeClr val="tx1"/>
              </a:solidFill>
            </a:endParaRPr>
          </a:p>
        </p:txBody>
      </p:sp>
      <p:sp>
        <p:nvSpPr>
          <p:cNvPr id="31" name="CuadroTexto 1"/>
          <p:cNvSpPr txBox="1"/>
          <p:nvPr/>
        </p:nvSpPr>
        <p:spPr>
          <a:xfrm>
            <a:off x="8075696" y="1693750"/>
            <a:ext cx="3242514" cy="1834508"/>
          </a:xfrm>
          <a:prstGeom prst="rect">
            <a:avLst/>
          </a:prstGeom>
          <a:ln>
            <a:noFill/>
          </a:ln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1400" b="1" dirty="0">
                <a:solidFill>
                  <a:schemeClr val="accent5">
                    <a:lumMod val="75000"/>
                  </a:schemeClr>
                </a:solidFill>
              </a:rPr>
              <a:t>El principal motivo para la puesta en práctica de actividades de innovación </a:t>
            </a:r>
            <a:r>
              <a:rPr lang="es-PE" sz="1400" b="1" dirty="0" smtClean="0">
                <a:solidFill>
                  <a:schemeClr val="accent5">
                    <a:lumMod val="75000"/>
                  </a:schemeClr>
                </a:solidFill>
              </a:rPr>
              <a:t> es </a:t>
            </a:r>
            <a:r>
              <a:rPr lang="es-PE" sz="1400" b="1" dirty="0" smtClean="0">
                <a:solidFill>
                  <a:srgbClr val="C00000"/>
                </a:solidFill>
              </a:rPr>
              <a:t>la propia cultura empresarial (72.8%)</a:t>
            </a:r>
            <a:endParaRPr lang="es-PE" sz="1400" i="1" dirty="0">
              <a:solidFill>
                <a:srgbClr val="C00000"/>
              </a:solidFill>
            </a:endParaRPr>
          </a:p>
        </p:txBody>
      </p:sp>
      <p:sp>
        <p:nvSpPr>
          <p:cNvPr id="32" name="CuadroTexto 1"/>
          <p:cNvSpPr txBox="1"/>
          <p:nvPr/>
        </p:nvSpPr>
        <p:spPr>
          <a:xfrm>
            <a:off x="8075696" y="3774249"/>
            <a:ext cx="3242514" cy="1553980"/>
          </a:xfrm>
          <a:prstGeom prst="rect">
            <a:avLst/>
          </a:prstGeom>
          <a:ln>
            <a:noFill/>
          </a:ln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1400" dirty="0" smtClean="0">
                <a:solidFill>
                  <a:schemeClr val="accent5">
                    <a:lumMod val="75000"/>
                  </a:schemeClr>
                </a:solidFill>
              </a:rPr>
              <a:t>Seguido </a:t>
            </a:r>
            <a:r>
              <a:rPr lang="es-PE" sz="1400" b="1" dirty="0" smtClean="0">
                <a:solidFill>
                  <a:schemeClr val="accent5">
                    <a:lumMod val="75000"/>
                  </a:schemeClr>
                </a:solidFill>
              </a:rPr>
              <a:t>de aprovechar una idea generada al interior de la empresa (69.0%) y aprovechar el hecho de una demanda total o parcialemte insatisfecha en el mercado (59.1%).</a:t>
            </a:r>
            <a:endParaRPr lang="es-PE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410" y="1974451"/>
            <a:ext cx="965852" cy="965852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08" y="4009082"/>
            <a:ext cx="814254" cy="814254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17296" y="7467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dirty="0">
                <a:solidFill>
                  <a:schemeClr val="accent1">
                    <a:lumMod val="50000"/>
                  </a:schemeClr>
                </a:solidFill>
              </a:rPr>
              <a:t>Manufactura y Servicio Intensivas: </a:t>
            </a:r>
            <a:endParaRPr lang="es-PE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s-PE" sz="2400" b="1" dirty="0" smtClean="0">
                <a:solidFill>
                  <a:srgbClr val="C00000"/>
                </a:solidFill>
              </a:rPr>
              <a:t>Aspectos que motivaron </a:t>
            </a:r>
            <a:r>
              <a:rPr lang="es-PE" sz="2400" dirty="0" smtClean="0">
                <a:solidFill>
                  <a:schemeClr val="accent1">
                    <a:lumMod val="50000"/>
                  </a:schemeClr>
                </a:solidFill>
              </a:rPr>
              <a:t>la puesta en práctica de actividades de innovación</a:t>
            </a:r>
            <a:endParaRPr lang="es-PE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5301627"/>
              </p:ext>
            </p:extLst>
          </p:nvPr>
        </p:nvGraphicFramePr>
        <p:xfrm>
          <a:off x="700268" y="1523382"/>
          <a:ext cx="5415540" cy="4310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Rectángulo 1"/>
          <p:cNvSpPr/>
          <p:nvPr/>
        </p:nvSpPr>
        <p:spPr>
          <a:xfrm>
            <a:off x="636900" y="1693750"/>
            <a:ext cx="5476396" cy="17543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08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97703" y="111885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PE" sz="1400" b="1" dirty="0">
                <a:solidFill>
                  <a:schemeClr val="accent1">
                    <a:lumMod val="50000"/>
                  </a:schemeClr>
                </a:solidFill>
              </a:rPr>
              <a:t>Participación de las fuentes de financiamiento en el monto total invertido por las </a:t>
            </a:r>
            <a:r>
              <a:rPr lang="es-PE" sz="1400" b="1" dirty="0" smtClean="0">
                <a:solidFill>
                  <a:schemeClr val="accent1">
                    <a:lumMod val="50000"/>
                  </a:schemeClr>
                </a:solidFill>
              </a:rPr>
              <a:t>empresas innovativas </a:t>
            </a:r>
            <a:r>
              <a:rPr lang="es-PE" sz="1400" b="1" dirty="0">
                <a:solidFill>
                  <a:schemeClr val="accent1">
                    <a:lumMod val="50000"/>
                  </a:schemeClr>
                </a:solidFill>
              </a:rPr>
              <a:t>en actividades de innovación, 2015-2017</a:t>
            </a:r>
          </a:p>
        </p:txBody>
      </p:sp>
      <p:sp>
        <p:nvSpPr>
          <p:cNvPr id="23" name="CuadroTexto 1"/>
          <p:cNvSpPr txBox="1"/>
          <p:nvPr/>
        </p:nvSpPr>
        <p:spPr>
          <a:xfrm>
            <a:off x="7576379" y="1973007"/>
            <a:ext cx="3472621" cy="2360868"/>
          </a:xfrm>
          <a:prstGeom prst="rect">
            <a:avLst/>
          </a:prstGeom>
          <a:ln>
            <a:noFill/>
          </a:ln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1800" b="1" dirty="0" smtClean="0"/>
              <a:t>El 76.1% del monto total invertido por las empresas innovativas en actividades de innovación provino de recursos propios</a:t>
            </a:r>
            <a:r>
              <a:rPr lang="es-PE" sz="1800" dirty="0" smtClean="0"/>
              <a:t>, seguido por recursos privados (22.3%) </a:t>
            </a:r>
            <a:endParaRPr lang="es-PE" sz="1800" dirty="0"/>
          </a:p>
        </p:txBody>
      </p:sp>
      <p:graphicFrame>
        <p:nvGraphicFramePr>
          <p:cNvPr id="25" name="Gráfico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3677172"/>
              </p:ext>
            </p:extLst>
          </p:nvPr>
        </p:nvGraphicFramePr>
        <p:xfrm>
          <a:off x="2253547" y="1593759"/>
          <a:ext cx="3584312" cy="3119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CuadroTexto 23"/>
          <p:cNvSpPr txBox="1"/>
          <p:nvPr/>
        </p:nvSpPr>
        <p:spPr>
          <a:xfrm>
            <a:off x="56341" y="17506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Manufactura y Servicio Intensivas: f</a:t>
            </a:r>
            <a:r>
              <a:rPr lang="es-PE" sz="2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uentes de financiamiento</a:t>
            </a:r>
            <a:endParaRPr lang="es-PE" sz="28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1701372" y="4700498"/>
            <a:ext cx="4917262" cy="4173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900" b="1" dirty="0" smtClean="0">
                <a:solidFill>
                  <a:schemeClr val="tx1"/>
                </a:solidFill>
              </a:rPr>
              <a:t>Fuente: </a:t>
            </a:r>
            <a:r>
              <a:rPr lang="es-PE" sz="900" dirty="0">
                <a:solidFill>
                  <a:schemeClr val="tx1"/>
                </a:solidFill>
              </a:rPr>
              <a:t>Encuesta Nacional de Innovación en la Industria Manufacturera y Empresas de Servicios Intensivas en </a:t>
            </a:r>
            <a:r>
              <a:rPr lang="es-PE" sz="900" dirty="0" smtClean="0">
                <a:solidFill>
                  <a:schemeClr val="tx1"/>
                </a:solidFill>
              </a:rPr>
              <a:t>Conocimiento, 2018</a:t>
            </a:r>
          </a:p>
          <a:p>
            <a:r>
              <a:rPr lang="es-PE" sz="900" dirty="0" smtClean="0">
                <a:solidFill>
                  <a:schemeClr val="tx1"/>
                </a:solidFill>
              </a:rPr>
              <a:t>Elaboración: OGEIEE-PRODUCE</a:t>
            </a:r>
            <a:endParaRPr lang="es-PE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72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885382" y="969021"/>
            <a:ext cx="5117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 smtClean="0">
                <a:solidFill>
                  <a:schemeClr val="accent1">
                    <a:lumMod val="50000"/>
                  </a:schemeClr>
                </a:solidFill>
              </a:rPr>
              <a:t>Empresas que conocen los </a:t>
            </a:r>
            <a:r>
              <a:rPr lang="es-PE" sz="1400" b="1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es-PE" sz="1400" b="1" dirty="0" smtClean="0">
                <a:solidFill>
                  <a:schemeClr val="accent1">
                    <a:lumMod val="50000"/>
                  </a:schemeClr>
                </a:solidFill>
              </a:rPr>
              <a:t>rogramas de apoyo a la innovación,</a:t>
            </a:r>
          </a:p>
          <a:p>
            <a:pPr algn="ctr"/>
            <a:r>
              <a:rPr lang="es-PE" sz="1400" b="1" dirty="0" smtClean="0">
                <a:solidFill>
                  <a:schemeClr val="accent1">
                    <a:lumMod val="50000"/>
                  </a:schemeClr>
                </a:solidFill>
              </a:rPr>
              <a:t> 2015 -2017</a:t>
            </a:r>
          </a:p>
        </p:txBody>
      </p:sp>
      <p:sp>
        <p:nvSpPr>
          <p:cNvPr id="13" name="CuadroTexto 1"/>
          <p:cNvSpPr txBox="1"/>
          <p:nvPr/>
        </p:nvSpPr>
        <p:spPr>
          <a:xfrm>
            <a:off x="1276566" y="5541283"/>
            <a:ext cx="4509325" cy="1080000"/>
          </a:xfrm>
          <a:prstGeom prst="rect">
            <a:avLst/>
          </a:prstGeom>
          <a:ln>
            <a:noFill/>
          </a:ln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1400" b="1" dirty="0" smtClean="0">
                <a:solidFill>
                  <a:schemeClr val="accent5">
                    <a:lumMod val="75000"/>
                  </a:schemeClr>
                </a:solidFill>
              </a:rPr>
              <a:t>El 41.0% de las empresas manufactureras y de servicios intensivos conocen de los programas de apoyo a la innovación. </a:t>
            </a:r>
            <a:endParaRPr lang="es-PE" sz="1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42" y="5722262"/>
            <a:ext cx="609524" cy="60952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283" y="5842553"/>
            <a:ext cx="609524" cy="609524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6701904" y="1041669"/>
            <a:ext cx="5117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 smtClean="0">
                <a:solidFill>
                  <a:schemeClr val="accent1">
                    <a:lumMod val="50000"/>
                  </a:schemeClr>
                </a:solidFill>
              </a:rPr>
              <a:t>Empresas que solicitaron y accedieron los </a:t>
            </a:r>
            <a:r>
              <a:rPr lang="es-PE" sz="1400" b="1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es-PE" sz="1400" b="1" dirty="0" smtClean="0">
                <a:solidFill>
                  <a:schemeClr val="accent1">
                    <a:lumMod val="50000"/>
                  </a:schemeClr>
                </a:solidFill>
              </a:rPr>
              <a:t>rogramas de apoyo a la innovación, 2015 -2017</a:t>
            </a:r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/>
          </p:nvPr>
        </p:nvGraphicFramePr>
        <p:xfrm>
          <a:off x="7001296" y="1564889"/>
          <a:ext cx="4518876" cy="3675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CuadroTexto 1"/>
          <p:cNvSpPr txBox="1"/>
          <p:nvPr/>
        </p:nvSpPr>
        <p:spPr>
          <a:xfrm>
            <a:off x="7522807" y="5673347"/>
            <a:ext cx="4296756" cy="947936"/>
          </a:xfrm>
          <a:prstGeom prst="rect">
            <a:avLst/>
          </a:prstGeom>
          <a:ln>
            <a:noFill/>
          </a:ln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1400" b="1" dirty="0" smtClean="0">
                <a:solidFill>
                  <a:schemeClr val="accent5">
                    <a:lumMod val="75000"/>
                  </a:schemeClr>
                </a:solidFill>
              </a:rPr>
              <a:t>El 4.9% </a:t>
            </a:r>
            <a:r>
              <a:rPr lang="es-PE" sz="1400" dirty="0" smtClean="0">
                <a:solidFill>
                  <a:schemeClr val="accent5">
                    <a:lumMod val="75000"/>
                  </a:schemeClr>
                </a:solidFill>
              </a:rPr>
              <a:t>de las empresas manufactureras y de servicios intensivos </a:t>
            </a:r>
            <a:r>
              <a:rPr lang="es-PE" sz="1400" b="1" dirty="0" smtClean="0">
                <a:solidFill>
                  <a:schemeClr val="accent5">
                    <a:lumMod val="75000"/>
                  </a:schemeClr>
                </a:solidFill>
              </a:rPr>
              <a:t>solicitaron</a:t>
            </a:r>
            <a:r>
              <a:rPr lang="es-PE" sz="1400" dirty="0" smtClean="0">
                <a:solidFill>
                  <a:schemeClr val="accent5">
                    <a:lumMod val="75000"/>
                  </a:schemeClr>
                </a:solidFill>
              </a:rPr>
              <a:t> algunos de los programas de apoyo a la innovación, </a:t>
            </a:r>
            <a:r>
              <a:rPr lang="es-PE" sz="1400" b="1" dirty="0" smtClean="0">
                <a:solidFill>
                  <a:schemeClr val="accent5">
                    <a:lumMod val="75000"/>
                  </a:schemeClr>
                </a:solidFill>
              </a:rPr>
              <a:t>y el 2.8% accedió</a:t>
            </a:r>
            <a:r>
              <a:rPr lang="es-PE" sz="1400" dirty="0" smtClean="0">
                <a:solidFill>
                  <a:schemeClr val="accent5">
                    <a:lumMod val="75000"/>
                  </a:schemeClr>
                </a:solidFill>
              </a:rPr>
              <a:t> a ellos. </a:t>
            </a:r>
            <a:endParaRPr lang="es-PE" sz="1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8471" y="302365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Manufactura y Servicio </a:t>
            </a:r>
            <a:r>
              <a:rPr lang="es-PE" sz="26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Intensivas: </a:t>
            </a:r>
            <a:r>
              <a:rPr lang="es-PE" sz="2600" dirty="0" smtClean="0">
                <a:solidFill>
                  <a:srgbClr val="C00000"/>
                </a:solidFill>
                <a:latin typeface="+mj-lt"/>
              </a:rPr>
              <a:t>programas públicos </a:t>
            </a:r>
            <a:r>
              <a:rPr lang="es-PE" sz="26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de apoyo a la innovación</a:t>
            </a:r>
            <a:endParaRPr lang="es-PE" sz="26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667042" y="5123909"/>
            <a:ext cx="5118849" cy="4173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900" b="1" dirty="0" smtClean="0">
                <a:solidFill>
                  <a:schemeClr val="tx1"/>
                </a:solidFill>
              </a:rPr>
              <a:t>Fuente: </a:t>
            </a:r>
            <a:r>
              <a:rPr lang="es-PE" sz="900" dirty="0">
                <a:solidFill>
                  <a:schemeClr val="tx1"/>
                </a:solidFill>
              </a:rPr>
              <a:t>Encuesta Nacional de Innovación en la Industria Manufacturera y Empresas de Servicios Intensivas en </a:t>
            </a:r>
            <a:r>
              <a:rPr lang="es-PE" sz="900" dirty="0" smtClean="0">
                <a:solidFill>
                  <a:schemeClr val="tx1"/>
                </a:solidFill>
              </a:rPr>
              <a:t>Conocimiento, 2018</a:t>
            </a:r>
          </a:p>
          <a:p>
            <a:r>
              <a:rPr lang="es-PE" sz="900" dirty="0" smtClean="0">
                <a:solidFill>
                  <a:schemeClr val="tx1"/>
                </a:solidFill>
              </a:rPr>
              <a:t>Elaboración: OGEIEE-PRODUCE</a:t>
            </a:r>
            <a:endParaRPr lang="es-PE" sz="900" dirty="0">
              <a:solidFill>
                <a:schemeClr val="tx1"/>
              </a:solidFill>
            </a:endParaRPr>
          </a:p>
        </p:txBody>
      </p:sp>
      <p:sp>
        <p:nvSpPr>
          <p:cNvPr id="19" name="Rectángulo redondeado 18"/>
          <p:cNvSpPr/>
          <p:nvPr/>
        </p:nvSpPr>
        <p:spPr>
          <a:xfrm>
            <a:off x="6851599" y="5123909"/>
            <a:ext cx="4818268" cy="4173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900" b="1" dirty="0" smtClean="0">
                <a:solidFill>
                  <a:schemeClr val="tx1"/>
                </a:solidFill>
              </a:rPr>
              <a:t>Fuente: </a:t>
            </a:r>
            <a:r>
              <a:rPr lang="es-PE" sz="900" dirty="0">
                <a:solidFill>
                  <a:schemeClr val="tx1"/>
                </a:solidFill>
              </a:rPr>
              <a:t>Encuesta Nacional de Innovación en la Industria Manufacturera y Empresas de Servicios Intensivas en </a:t>
            </a:r>
            <a:r>
              <a:rPr lang="es-PE" sz="900" dirty="0" smtClean="0">
                <a:solidFill>
                  <a:schemeClr val="tx1"/>
                </a:solidFill>
              </a:rPr>
              <a:t>Conocimiento, 2018</a:t>
            </a:r>
          </a:p>
          <a:p>
            <a:r>
              <a:rPr lang="es-PE" sz="900" dirty="0" smtClean="0">
                <a:solidFill>
                  <a:schemeClr val="tx1"/>
                </a:solidFill>
              </a:rPr>
              <a:t>Elaboración: OGEIEE-PRODUCE</a:t>
            </a:r>
            <a:endParaRPr lang="es-PE" sz="900" dirty="0">
              <a:solidFill>
                <a:schemeClr val="tx1"/>
              </a:solidFill>
            </a:endParaRPr>
          </a:p>
        </p:txBody>
      </p:sp>
      <p:graphicFrame>
        <p:nvGraphicFramePr>
          <p:cNvPr id="20" name="Gráfico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5905589"/>
              </p:ext>
            </p:extLst>
          </p:nvPr>
        </p:nvGraphicFramePr>
        <p:xfrm>
          <a:off x="739338" y="1492241"/>
          <a:ext cx="5263703" cy="3457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26270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94671" y="398845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Manufactura y Servicio </a:t>
            </a:r>
            <a:r>
              <a:rPr lang="es-PE" sz="26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Intensivas: </a:t>
            </a:r>
            <a:r>
              <a:rPr lang="es-PE" sz="2600" dirty="0" smtClean="0">
                <a:solidFill>
                  <a:srgbClr val="C00000"/>
                </a:solidFill>
                <a:latin typeface="+mj-lt"/>
              </a:rPr>
              <a:t>servicios</a:t>
            </a:r>
            <a:r>
              <a:rPr lang="es-PE" sz="26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públicos de apoyo a la innovación</a:t>
            </a:r>
            <a:endParaRPr lang="es-PE" sz="26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/>
          </p:nvPr>
        </p:nvGraphicFramePr>
        <p:xfrm>
          <a:off x="6669263" y="1553022"/>
          <a:ext cx="4751479" cy="3143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CuadroTexto 1"/>
          <p:cNvSpPr txBox="1"/>
          <p:nvPr/>
        </p:nvSpPr>
        <p:spPr>
          <a:xfrm>
            <a:off x="1362024" y="5258945"/>
            <a:ext cx="4509325" cy="1080000"/>
          </a:xfrm>
          <a:prstGeom prst="rect">
            <a:avLst/>
          </a:prstGeom>
          <a:ln>
            <a:noFill/>
          </a:ln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1400" b="1" dirty="0" smtClean="0">
                <a:solidFill>
                  <a:schemeClr val="accent5">
                    <a:lumMod val="75000"/>
                  </a:schemeClr>
                </a:solidFill>
              </a:rPr>
              <a:t>El 18.0% de las empresas manufactureras y de servicios intensivos conocen de los servicios de apoyo a la innovación. </a:t>
            </a:r>
            <a:endParaRPr lang="es-PE" sz="1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00" y="5439924"/>
            <a:ext cx="609524" cy="60952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741" y="5560215"/>
            <a:ext cx="609524" cy="609524"/>
          </a:xfrm>
          <a:prstGeom prst="rect">
            <a:avLst/>
          </a:prstGeom>
        </p:spPr>
      </p:pic>
      <p:sp>
        <p:nvSpPr>
          <p:cNvPr id="21" name="CuadroTexto 1"/>
          <p:cNvSpPr txBox="1"/>
          <p:nvPr/>
        </p:nvSpPr>
        <p:spPr>
          <a:xfrm>
            <a:off x="7608265" y="5391009"/>
            <a:ext cx="4296756" cy="947936"/>
          </a:xfrm>
          <a:prstGeom prst="rect">
            <a:avLst/>
          </a:prstGeom>
          <a:ln>
            <a:noFill/>
          </a:ln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1400" b="1" dirty="0" smtClean="0">
                <a:solidFill>
                  <a:schemeClr val="accent5">
                    <a:lumMod val="75000"/>
                  </a:schemeClr>
                </a:solidFill>
              </a:rPr>
              <a:t>El 6.0% </a:t>
            </a:r>
            <a:r>
              <a:rPr lang="es-PE" sz="1400" dirty="0" smtClean="0">
                <a:solidFill>
                  <a:schemeClr val="accent5">
                    <a:lumMod val="75000"/>
                  </a:schemeClr>
                </a:solidFill>
              </a:rPr>
              <a:t>de las empresas manufactureras y de servicios intensivos </a:t>
            </a:r>
            <a:r>
              <a:rPr lang="es-PE" sz="1400" b="1" dirty="0" smtClean="0">
                <a:solidFill>
                  <a:schemeClr val="accent5">
                    <a:lumMod val="75000"/>
                  </a:schemeClr>
                </a:solidFill>
              </a:rPr>
              <a:t>accedieron a</a:t>
            </a:r>
            <a:r>
              <a:rPr lang="es-PE" sz="1400" dirty="0" smtClean="0">
                <a:solidFill>
                  <a:schemeClr val="accent5">
                    <a:lumMod val="75000"/>
                  </a:schemeClr>
                </a:solidFill>
              </a:rPr>
              <a:t> servicios de apoyo a la innovación.</a:t>
            </a:r>
            <a:endParaRPr lang="es-PE" sz="1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" name="Rectángulo redondeado 21"/>
          <p:cNvSpPr/>
          <p:nvPr/>
        </p:nvSpPr>
        <p:spPr>
          <a:xfrm>
            <a:off x="752500" y="4841571"/>
            <a:ext cx="5118849" cy="4173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900" b="1" dirty="0" smtClean="0">
                <a:solidFill>
                  <a:schemeClr val="tx1"/>
                </a:solidFill>
              </a:rPr>
              <a:t>Fuente: </a:t>
            </a:r>
            <a:r>
              <a:rPr lang="es-PE" sz="900" dirty="0">
                <a:solidFill>
                  <a:schemeClr val="tx1"/>
                </a:solidFill>
              </a:rPr>
              <a:t>Encuesta Nacional de Innovación en la Industria Manufacturera y Empresas de Servicios Intensivas en </a:t>
            </a:r>
            <a:r>
              <a:rPr lang="es-PE" sz="900" dirty="0" smtClean="0">
                <a:solidFill>
                  <a:schemeClr val="tx1"/>
                </a:solidFill>
              </a:rPr>
              <a:t>Conocimiento, 2018</a:t>
            </a:r>
          </a:p>
          <a:p>
            <a:r>
              <a:rPr lang="es-PE" sz="900" dirty="0" smtClean="0">
                <a:solidFill>
                  <a:schemeClr val="tx1"/>
                </a:solidFill>
              </a:rPr>
              <a:t>Elaboración: OGEIEE-PRODUCE</a:t>
            </a:r>
            <a:endParaRPr lang="es-PE" sz="900" dirty="0">
              <a:solidFill>
                <a:schemeClr val="tx1"/>
              </a:solidFill>
            </a:endParaRPr>
          </a:p>
        </p:txBody>
      </p:sp>
      <p:sp>
        <p:nvSpPr>
          <p:cNvPr id="23" name="Rectángulo redondeado 22"/>
          <p:cNvSpPr/>
          <p:nvPr/>
        </p:nvSpPr>
        <p:spPr>
          <a:xfrm>
            <a:off x="6937057" y="4841571"/>
            <a:ext cx="4818268" cy="4173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900" b="1" dirty="0" smtClean="0">
                <a:solidFill>
                  <a:schemeClr val="tx1"/>
                </a:solidFill>
              </a:rPr>
              <a:t>Fuente: </a:t>
            </a:r>
            <a:r>
              <a:rPr lang="es-PE" sz="900" dirty="0">
                <a:solidFill>
                  <a:schemeClr val="tx1"/>
                </a:solidFill>
              </a:rPr>
              <a:t>Encuesta Nacional de Innovación en la Industria Manufacturera y Empresas de Servicios Intensivas en </a:t>
            </a:r>
            <a:r>
              <a:rPr lang="es-PE" sz="900" dirty="0" smtClean="0">
                <a:solidFill>
                  <a:schemeClr val="tx1"/>
                </a:solidFill>
              </a:rPr>
              <a:t>Conocimiento, 2018</a:t>
            </a:r>
          </a:p>
          <a:p>
            <a:r>
              <a:rPr lang="es-PE" sz="900" dirty="0" smtClean="0">
                <a:solidFill>
                  <a:schemeClr val="tx1"/>
                </a:solidFill>
              </a:rPr>
              <a:t>Elaboración: OGEIEE-PRODUCE</a:t>
            </a:r>
            <a:endParaRPr lang="es-PE" sz="900" dirty="0">
              <a:solidFill>
                <a:schemeClr val="tx1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842653" y="997865"/>
            <a:ext cx="5117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 smtClean="0">
                <a:solidFill>
                  <a:schemeClr val="accent1">
                    <a:lumMod val="50000"/>
                  </a:schemeClr>
                </a:solidFill>
              </a:rPr>
              <a:t>Empresas que conocen los servicios de apoyo a la innovación,</a:t>
            </a:r>
          </a:p>
          <a:p>
            <a:pPr algn="ctr"/>
            <a:r>
              <a:rPr lang="es-PE" sz="1400" b="1" dirty="0" smtClean="0">
                <a:solidFill>
                  <a:schemeClr val="accent1">
                    <a:lumMod val="50000"/>
                  </a:schemeClr>
                </a:solidFill>
              </a:rPr>
              <a:t> 2015 -2017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6701904" y="1041669"/>
            <a:ext cx="5117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 smtClean="0">
                <a:solidFill>
                  <a:schemeClr val="accent1">
                    <a:lumMod val="50000"/>
                  </a:schemeClr>
                </a:solidFill>
              </a:rPr>
              <a:t>Empresas que accedieron los servicios de apoyo a la innovación, 2015 -2017</a:t>
            </a:r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5784067"/>
              </p:ext>
            </p:extLst>
          </p:nvPr>
        </p:nvGraphicFramePr>
        <p:xfrm>
          <a:off x="752500" y="1627662"/>
          <a:ext cx="5442586" cy="3021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12138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redondeado 7"/>
          <p:cNvSpPr/>
          <p:nvPr/>
        </p:nvSpPr>
        <p:spPr>
          <a:xfrm>
            <a:off x="763430" y="4981574"/>
            <a:ext cx="5084920" cy="3755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900" b="1" dirty="0" smtClean="0">
                <a:solidFill>
                  <a:schemeClr val="tx1"/>
                </a:solidFill>
              </a:rPr>
              <a:t>Fuente: </a:t>
            </a:r>
            <a:r>
              <a:rPr lang="es-PE" sz="900" dirty="0">
                <a:solidFill>
                  <a:schemeClr val="tx1"/>
                </a:solidFill>
              </a:rPr>
              <a:t>Encuesta Nacional de Innovación en la Industria Manufacturera y Empresas de Servicios Intensivas en </a:t>
            </a:r>
            <a:r>
              <a:rPr lang="es-PE" sz="900" dirty="0" smtClean="0">
                <a:solidFill>
                  <a:schemeClr val="tx1"/>
                </a:solidFill>
              </a:rPr>
              <a:t>Conocimiento, 2018</a:t>
            </a:r>
          </a:p>
          <a:p>
            <a:r>
              <a:rPr lang="es-PE" sz="900" dirty="0" smtClean="0">
                <a:solidFill>
                  <a:schemeClr val="tx1"/>
                </a:solidFill>
              </a:rPr>
              <a:t>Elaboración: OGEIEE-PRODUCE</a:t>
            </a:r>
            <a:endParaRPr lang="es-PE" sz="900" dirty="0">
              <a:solidFill>
                <a:schemeClr val="tx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19116" y="955740"/>
            <a:ext cx="4748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 smtClean="0">
                <a:solidFill>
                  <a:schemeClr val="accent1">
                    <a:lumMod val="50000"/>
                  </a:schemeClr>
                </a:solidFill>
              </a:rPr>
              <a:t>Empresas innovadoras según tipo de innovación, 2015 -2017</a:t>
            </a:r>
            <a:endParaRPr lang="es-PE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6954282"/>
              </p:ext>
            </p:extLst>
          </p:nvPr>
        </p:nvGraphicFramePr>
        <p:xfrm>
          <a:off x="622928" y="1352549"/>
          <a:ext cx="5320672" cy="362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CuadroTexto 12"/>
          <p:cNvSpPr txBox="1"/>
          <p:nvPr/>
        </p:nvSpPr>
        <p:spPr>
          <a:xfrm>
            <a:off x="0" y="19333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dirty="0">
                <a:solidFill>
                  <a:schemeClr val="accent1">
                    <a:lumMod val="50000"/>
                  </a:schemeClr>
                </a:solidFill>
              </a:rPr>
              <a:t>Manufactura y Servicio Intensivas: </a:t>
            </a:r>
            <a:r>
              <a:rPr lang="es-PE" sz="2800" dirty="0" smtClean="0">
                <a:solidFill>
                  <a:schemeClr val="accent1">
                    <a:lumMod val="50000"/>
                  </a:schemeClr>
                </a:solidFill>
              </a:rPr>
              <a:t>innovadoras según tipo de innovación</a:t>
            </a:r>
            <a:endParaRPr lang="es-PE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CuadroTexto 1"/>
          <p:cNvSpPr txBox="1"/>
          <p:nvPr/>
        </p:nvSpPr>
        <p:spPr>
          <a:xfrm>
            <a:off x="6586541" y="1115524"/>
            <a:ext cx="4643434" cy="1484801"/>
          </a:xfrm>
          <a:prstGeom prst="rect">
            <a:avLst/>
          </a:prstGeom>
          <a:ln>
            <a:noFill/>
          </a:ln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1200" b="1" dirty="0" smtClean="0"/>
              <a:t>Del total de empresas manufactureras y de servicios intensivos, el 52.6% obtuvo resultados de innovación. Es decir, 8,756 empresas lograron o introducir un producto o un proceso, nuevo o significativamente mejorado.</a:t>
            </a:r>
            <a:endParaRPr lang="es-PE" sz="12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7007546" y="3139465"/>
            <a:ext cx="1824181" cy="738664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1400" b="1" dirty="0">
                <a:solidFill>
                  <a:schemeClr val="tx1"/>
                </a:solidFill>
              </a:rPr>
              <a:t>8,756 </a:t>
            </a:r>
            <a:r>
              <a:rPr lang="es-PE" sz="1400" b="1" dirty="0" smtClean="0">
                <a:solidFill>
                  <a:schemeClr val="tx1"/>
                </a:solidFill>
              </a:rPr>
              <a:t>empresas que obtuvieron resultados de innovación</a:t>
            </a:r>
            <a:endParaRPr lang="es-PE" sz="1400" dirty="0">
              <a:solidFill>
                <a:schemeClr val="tx1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9075434" y="2999294"/>
            <a:ext cx="2240280" cy="4308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1100" b="1" dirty="0" smtClean="0">
                <a:solidFill>
                  <a:schemeClr val="tx1"/>
                </a:solidFill>
              </a:rPr>
              <a:t>59.2% introdujeron productos nuevos o mejorados</a:t>
            </a:r>
            <a:endParaRPr lang="es-PE" sz="1100" dirty="0">
              <a:solidFill>
                <a:schemeClr val="tx1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9075434" y="3622526"/>
            <a:ext cx="2240280" cy="4308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1100" b="1" dirty="0" smtClean="0">
                <a:solidFill>
                  <a:schemeClr val="tx1"/>
                </a:solidFill>
              </a:rPr>
              <a:t>92.1% introdujeron procesos nuevos o mejorados</a:t>
            </a:r>
            <a:endParaRPr lang="es-PE" sz="1100" dirty="0">
              <a:solidFill>
                <a:schemeClr val="tx1"/>
              </a:solidFill>
            </a:endParaRPr>
          </a:p>
        </p:txBody>
      </p:sp>
      <p:cxnSp>
        <p:nvCxnSpPr>
          <p:cNvPr id="5" name="Conector recto de flecha 4"/>
          <p:cNvCxnSpPr/>
          <p:nvPr/>
        </p:nvCxnSpPr>
        <p:spPr>
          <a:xfrm flipV="1">
            <a:off x="8831727" y="3338746"/>
            <a:ext cx="130628" cy="174171"/>
          </a:xfrm>
          <a:prstGeom prst="straightConnector1">
            <a:avLst/>
          </a:prstGeom>
          <a:ln>
            <a:solidFill>
              <a:srgbClr val="A020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>
            <a:off x="8822953" y="3605109"/>
            <a:ext cx="139402" cy="134231"/>
          </a:xfrm>
          <a:prstGeom prst="straightConnector1">
            <a:avLst/>
          </a:prstGeom>
          <a:ln>
            <a:solidFill>
              <a:srgbClr val="A0203B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2" name="Imagen 21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A0203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541" y="3233362"/>
            <a:ext cx="447403" cy="44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63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89921" y="310455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Manufactura y Servicio </a:t>
            </a:r>
            <a:r>
              <a:rPr lang="es-PE" sz="26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Intensivas: Métodos de protección formal</a:t>
            </a:r>
            <a:endParaRPr lang="es-PE" sz="26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2755444"/>
              </p:ext>
            </p:extLst>
          </p:nvPr>
        </p:nvGraphicFramePr>
        <p:xfrm>
          <a:off x="1362134" y="1910894"/>
          <a:ext cx="4011857" cy="2726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ctángulo redondeado 15"/>
          <p:cNvSpPr/>
          <p:nvPr/>
        </p:nvSpPr>
        <p:spPr>
          <a:xfrm>
            <a:off x="1113928" y="4428555"/>
            <a:ext cx="4812965" cy="4173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900" b="1" dirty="0" smtClean="0">
                <a:solidFill>
                  <a:schemeClr val="tx1"/>
                </a:solidFill>
              </a:rPr>
              <a:t>Fuente: </a:t>
            </a:r>
            <a:r>
              <a:rPr lang="es-PE" sz="900" dirty="0">
                <a:solidFill>
                  <a:schemeClr val="tx1"/>
                </a:solidFill>
              </a:rPr>
              <a:t>Encuesta Nacional de Innovación en la Industria Manufacturera y Empresas de Servicios Intensivas en </a:t>
            </a:r>
            <a:r>
              <a:rPr lang="es-PE" sz="900" dirty="0" smtClean="0">
                <a:solidFill>
                  <a:schemeClr val="tx1"/>
                </a:solidFill>
              </a:rPr>
              <a:t>Conocimiento, 2018</a:t>
            </a:r>
          </a:p>
          <a:p>
            <a:r>
              <a:rPr lang="es-PE" sz="900" dirty="0" smtClean="0">
                <a:solidFill>
                  <a:schemeClr val="tx1"/>
                </a:solidFill>
              </a:rPr>
              <a:t>Elaboración: OGEIEE-PRODUCE</a:t>
            </a:r>
            <a:endParaRPr lang="es-PE" sz="900" dirty="0">
              <a:solidFill>
                <a:schemeClr val="tx1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809234" y="1172230"/>
            <a:ext cx="51176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>
                <a:solidFill>
                  <a:schemeClr val="accent1">
                    <a:lumMod val="50000"/>
                  </a:schemeClr>
                </a:solidFill>
              </a:rPr>
              <a:t>Porcentaje de empresas manufactureras y de servicios intensivas en conocimiento que </a:t>
            </a:r>
            <a:r>
              <a:rPr lang="es-PE" sz="1400" b="1" dirty="0" smtClean="0">
                <a:solidFill>
                  <a:schemeClr val="accent1">
                    <a:lumMod val="50000"/>
                  </a:schemeClr>
                </a:solidFill>
              </a:rPr>
              <a:t>solicitaron algún métodos de protección formal, </a:t>
            </a:r>
            <a:r>
              <a:rPr lang="es-PE" sz="1400" b="1" dirty="0">
                <a:solidFill>
                  <a:schemeClr val="accent1">
                    <a:lumMod val="50000"/>
                  </a:schemeClr>
                </a:solidFill>
              </a:rPr>
              <a:t>2015 -</a:t>
            </a:r>
            <a:r>
              <a:rPr lang="es-PE" sz="1400" b="1" dirty="0" smtClean="0">
                <a:solidFill>
                  <a:schemeClr val="accent1">
                    <a:lumMod val="50000"/>
                  </a:schemeClr>
                </a:solidFill>
              </a:rPr>
              <a:t>2017</a:t>
            </a:r>
            <a:endParaRPr lang="es-PE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0694643"/>
              </p:ext>
            </p:extLst>
          </p:nvPr>
        </p:nvGraphicFramePr>
        <p:xfrm>
          <a:off x="6880860" y="1370112"/>
          <a:ext cx="4747260" cy="4421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CuadroTexto 19"/>
          <p:cNvSpPr txBox="1"/>
          <p:nvPr/>
        </p:nvSpPr>
        <p:spPr>
          <a:xfrm>
            <a:off x="6753224" y="926723"/>
            <a:ext cx="5117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 smtClean="0">
                <a:solidFill>
                  <a:schemeClr val="accent1">
                    <a:lumMod val="50000"/>
                  </a:schemeClr>
                </a:solidFill>
              </a:rPr>
              <a:t>Métodos </a:t>
            </a:r>
            <a:r>
              <a:rPr lang="es-PE" sz="1400" b="1" dirty="0">
                <a:solidFill>
                  <a:schemeClr val="accent1">
                    <a:lumMod val="50000"/>
                  </a:schemeClr>
                </a:solidFill>
              </a:rPr>
              <a:t>de protección formal </a:t>
            </a:r>
            <a:r>
              <a:rPr lang="es-PE" sz="1400" b="1" dirty="0" smtClean="0">
                <a:solidFill>
                  <a:schemeClr val="accent1">
                    <a:lumMod val="50000"/>
                  </a:schemeClr>
                </a:solidFill>
              </a:rPr>
              <a:t>que solicitaron las empresas manufactureras </a:t>
            </a:r>
            <a:r>
              <a:rPr lang="es-PE" sz="1400" b="1" dirty="0">
                <a:solidFill>
                  <a:schemeClr val="accent1">
                    <a:lumMod val="50000"/>
                  </a:schemeClr>
                </a:solidFill>
              </a:rPr>
              <a:t>y de servicios </a:t>
            </a:r>
            <a:r>
              <a:rPr lang="es-PE" sz="1400" b="1" dirty="0" smtClean="0">
                <a:solidFill>
                  <a:schemeClr val="accent1">
                    <a:lumMod val="50000"/>
                  </a:schemeClr>
                </a:solidFill>
              </a:rPr>
              <a:t>intensivos, 2015 </a:t>
            </a:r>
            <a:r>
              <a:rPr lang="es-PE" sz="1400" b="1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es-PE" sz="1400" b="1" dirty="0" smtClean="0">
                <a:solidFill>
                  <a:schemeClr val="accent1">
                    <a:lumMod val="50000"/>
                  </a:schemeClr>
                </a:solidFill>
              </a:rPr>
              <a:t>2017</a:t>
            </a:r>
            <a:endParaRPr lang="es-PE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Rectángulo redondeado 20"/>
          <p:cNvSpPr/>
          <p:nvPr/>
        </p:nvSpPr>
        <p:spPr>
          <a:xfrm>
            <a:off x="7057918" y="5817215"/>
            <a:ext cx="4812965" cy="4173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900" b="1" dirty="0" smtClean="0">
                <a:solidFill>
                  <a:schemeClr val="tx1"/>
                </a:solidFill>
              </a:rPr>
              <a:t>Fuente: </a:t>
            </a:r>
            <a:r>
              <a:rPr lang="es-PE" sz="900" dirty="0">
                <a:solidFill>
                  <a:schemeClr val="tx1"/>
                </a:solidFill>
              </a:rPr>
              <a:t>Encuesta Nacional de Innovación en la Industria Manufacturera y Empresas de Servicios Intensivas en </a:t>
            </a:r>
            <a:r>
              <a:rPr lang="es-PE" sz="900" dirty="0" smtClean="0">
                <a:solidFill>
                  <a:schemeClr val="tx1"/>
                </a:solidFill>
              </a:rPr>
              <a:t>Conocimiento, 2018</a:t>
            </a:r>
          </a:p>
          <a:p>
            <a:r>
              <a:rPr lang="es-PE" sz="900" dirty="0" smtClean="0">
                <a:solidFill>
                  <a:schemeClr val="tx1"/>
                </a:solidFill>
              </a:rPr>
              <a:t>Elaboración: OGEIEE-PRODUCE</a:t>
            </a:r>
            <a:endParaRPr lang="es-PE" sz="900" dirty="0">
              <a:solidFill>
                <a:schemeClr val="tx1"/>
              </a:solidFill>
            </a:endParaRPr>
          </a:p>
        </p:txBody>
      </p:sp>
      <p:sp>
        <p:nvSpPr>
          <p:cNvPr id="22" name="CuadroTexto 1"/>
          <p:cNvSpPr txBox="1"/>
          <p:nvPr/>
        </p:nvSpPr>
        <p:spPr>
          <a:xfrm>
            <a:off x="860663" y="4988804"/>
            <a:ext cx="5319493" cy="1348050"/>
          </a:xfrm>
          <a:prstGeom prst="rect">
            <a:avLst/>
          </a:prstGeom>
          <a:ln>
            <a:noFill/>
          </a:ln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1400" dirty="0" smtClean="0">
                <a:solidFill>
                  <a:srgbClr val="AC0000"/>
                </a:solidFill>
              </a:rPr>
              <a:t>El 11.4% de las empresas manufactureras y de servicios intensivos solicitó algún método de protección formal. </a:t>
            </a:r>
          </a:p>
          <a:p>
            <a:pPr algn="ctr"/>
            <a:endParaRPr lang="es-PE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s-PE" sz="1400" dirty="0" smtClean="0">
                <a:solidFill>
                  <a:schemeClr val="accent1">
                    <a:lumMod val="50000"/>
                  </a:schemeClr>
                </a:solidFill>
              </a:rPr>
              <a:t>Los métodos de protección formal más requeridos son </a:t>
            </a:r>
            <a:r>
              <a:rPr lang="es-PE" sz="1400" dirty="0" smtClean="0">
                <a:solidFill>
                  <a:srgbClr val="AC0000"/>
                </a:solidFill>
              </a:rPr>
              <a:t>la marca, las patentes y contratos de confidencialidad. </a:t>
            </a:r>
          </a:p>
        </p:txBody>
      </p:sp>
    </p:spTree>
    <p:extLst>
      <p:ext uri="{BB962C8B-B14F-4D97-AF65-F5344CB8AC3E}">
        <p14:creationId xmlns:p14="http://schemas.microsoft.com/office/powerpoint/2010/main" val="155990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1051807" y="4384671"/>
            <a:ext cx="4572000" cy="4173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900" b="1" dirty="0" smtClean="0">
                <a:solidFill>
                  <a:schemeClr val="tx1"/>
                </a:solidFill>
              </a:rPr>
              <a:t>Fuente: </a:t>
            </a:r>
            <a:r>
              <a:rPr lang="es-PE" sz="900" dirty="0">
                <a:solidFill>
                  <a:schemeClr val="tx1"/>
                </a:solidFill>
              </a:rPr>
              <a:t>Encuesta Nacional de Innovación en la Industria Manufacturera y Empresas de Servicios Intensivas en </a:t>
            </a:r>
            <a:r>
              <a:rPr lang="es-PE" sz="900" dirty="0" smtClean="0">
                <a:solidFill>
                  <a:schemeClr val="tx1"/>
                </a:solidFill>
              </a:rPr>
              <a:t>Conocimiento, 2018</a:t>
            </a:r>
          </a:p>
          <a:p>
            <a:r>
              <a:rPr lang="es-PE" sz="900" dirty="0" smtClean="0">
                <a:solidFill>
                  <a:schemeClr val="tx1"/>
                </a:solidFill>
              </a:rPr>
              <a:t>Elaboración: OGEIEE-PRODUCE</a:t>
            </a:r>
            <a:endParaRPr lang="es-PE" sz="900" dirty="0">
              <a:solidFill>
                <a:schemeClr val="tx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-27140" y="28637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dirty="0">
                <a:solidFill>
                  <a:schemeClr val="accent1">
                    <a:lumMod val="50000"/>
                  </a:schemeClr>
                </a:solidFill>
              </a:rPr>
              <a:t>Manufactura y Servicio </a:t>
            </a:r>
            <a:r>
              <a:rPr lang="es-PE" sz="2800" dirty="0" smtClean="0">
                <a:solidFill>
                  <a:schemeClr val="accent1">
                    <a:lumMod val="50000"/>
                  </a:schemeClr>
                </a:solidFill>
              </a:rPr>
              <a:t>Intensivas: vinculación con instituciones o agentes</a:t>
            </a:r>
            <a:endParaRPr lang="es-PE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1630285"/>
              </p:ext>
            </p:extLst>
          </p:nvPr>
        </p:nvGraphicFramePr>
        <p:xfrm>
          <a:off x="1051807" y="172154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CuadroTexto 16"/>
          <p:cNvSpPr txBox="1"/>
          <p:nvPr/>
        </p:nvSpPr>
        <p:spPr>
          <a:xfrm>
            <a:off x="778978" y="982881"/>
            <a:ext cx="51176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 smtClean="0">
                <a:solidFill>
                  <a:schemeClr val="accent1">
                    <a:lumMod val="50000"/>
                  </a:schemeClr>
                </a:solidFill>
              </a:rPr>
              <a:t>Porcentaje de empresas manufactureras y de servicios intensivas en conocimiento que </a:t>
            </a:r>
            <a:r>
              <a:rPr lang="es-PE" sz="1400" b="1" dirty="0" smtClean="0">
                <a:solidFill>
                  <a:srgbClr val="AC0000"/>
                </a:solidFill>
              </a:rPr>
              <a:t>se encuentra vinculadas </a:t>
            </a:r>
            <a:r>
              <a:rPr lang="es-PE" sz="1400" b="1" dirty="0">
                <a:solidFill>
                  <a:srgbClr val="AC0000"/>
                </a:solidFill>
              </a:rPr>
              <a:t>con </a:t>
            </a:r>
            <a:r>
              <a:rPr lang="es-PE" sz="1400" b="1" dirty="0" smtClean="0">
                <a:solidFill>
                  <a:srgbClr val="AC0000"/>
                </a:solidFill>
              </a:rPr>
              <a:t>alguna institución </a:t>
            </a:r>
            <a:r>
              <a:rPr lang="es-PE" sz="1400" b="1" dirty="0">
                <a:solidFill>
                  <a:srgbClr val="AC0000"/>
                </a:solidFill>
              </a:rPr>
              <a:t>o </a:t>
            </a:r>
            <a:r>
              <a:rPr lang="es-PE" sz="1400" b="1" dirty="0" smtClean="0">
                <a:solidFill>
                  <a:srgbClr val="AC0000"/>
                </a:solidFill>
              </a:rPr>
              <a:t>agente</a:t>
            </a:r>
            <a:r>
              <a:rPr lang="es-PE" sz="1400" b="1" dirty="0" smtClean="0">
                <a:solidFill>
                  <a:schemeClr val="accent1">
                    <a:lumMod val="50000"/>
                  </a:schemeClr>
                </a:solidFill>
              </a:rPr>
              <a:t>, 2015 -2017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6872519" y="1071298"/>
            <a:ext cx="5117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 smtClean="0">
                <a:solidFill>
                  <a:srgbClr val="AC0000"/>
                </a:solidFill>
              </a:rPr>
              <a:t>Principales instituciones o agentes de vinculación</a:t>
            </a:r>
          </a:p>
        </p:txBody>
      </p:sp>
      <p:sp>
        <p:nvSpPr>
          <p:cNvPr id="20" name="Rectángulo redondeado 19"/>
          <p:cNvSpPr/>
          <p:nvPr/>
        </p:nvSpPr>
        <p:spPr>
          <a:xfrm>
            <a:off x="7446928" y="5669844"/>
            <a:ext cx="4302636" cy="4173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900" b="1" dirty="0" smtClean="0">
                <a:solidFill>
                  <a:schemeClr val="tx1"/>
                </a:solidFill>
              </a:rPr>
              <a:t>Fuente: </a:t>
            </a:r>
            <a:r>
              <a:rPr lang="es-PE" sz="900" dirty="0">
                <a:solidFill>
                  <a:schemeClr val="tx1"/>
                </a:solidFill>
              </a:rPr>
              <a:t>Encuesta Nacional de Innovación en la Industria Manufacturera y Empresas de Servicios Intensivas en </a:t>
            </a:r>
            <a:r>
              <a:rPr lang="es-PE" sz="900" dirty="0" smtClean="0">
                <a:solidFill>
                  <a:schemeClr val="tx1"/>
                </a:solidFill>
              </a:rPr>
              <a:t>Conocimiento, 2018</a:t>
            </a:r>
          </a:p>
          <a:p>
            <a:r>
              <a:rPr lang="es-PE" sz="900" dirty="0" smtClean="0">
                <a:solidFill>
                  <a:schemeClr val="tx1"/>
                </a:solidFill>
              </a:rPr>
              <a:t>Elaboración: OGEIEE-PRODUCE</a:t>
            </a:r>
            <a:endParaRPr lang="es-PE" sz="900" dirty="0">
              <a:solidFill>
                <a:schemeClr val="tx1"/>
              </a:solidFill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77" y="3752487"/>
            <a:ext cx="241897" cy="321021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23" y="2892597"/>
            <a:ext cx="241897" cy="321021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23" y="2100804"/>
            <a:ext cx="241897" cy="321021"/>
          </a:xfrm>
          <a:prstGeom prst="rect">
            <a:avLst/>
          </a:prstGeom>
        </p:spPr>
      </p:pic>
      <p:sp>
        <p:nvSpPr>
          <p:cNvPr id="24" name="CuadroTexto 1"/>
          <p:cNvSpPr txBox="1"/>
          <p:nvPr/>
        </p:nvSpPr>
        <p:spPr>
          <a:xfrm>
            <a:off x="699615" y="4844003"/>
            <a:ext cx="5384662" cy="1651683"/>
          </a:xfrm>
          <a:prstGeom prst="rect">
            <a:avLst/>
          </a:prstGeom>
          <a:ln>
            <a:noFill/>
          </a:ln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1400" b="1" dirty="0" smtClean="0">
                <a:solidFill>
                  <a:schemeClr val="accent5">
                    <a:lumMod val="75000"/>
                  </a:schemeClr>
                </a:solidFill>
              </a:rPr>
              <a:t>El 10.6% de las </a:t>
            </a:r>
            <a:r>
              <a:rPr lang="es-PE" sz="1400" b="1" dirty="0">
                <a:solidFill>
                  <a:schemeClr val="accent5">
                    <a:lumMod val="75000"/>
                  </a:schemeClr>
                </a:solidFill>
              </a:rPr>
              <a:t>empresas manufactureras y de servicios </a:t>
            </a:r>
            <a:r>
              <a:rPr lang="es-PE" sz="1400" b="1" dirty="0" smtClean="0">
                <a:solidFill>
                  <a:schemeClr val="accent5">
                    <a:lumMod val="75000"/>
                  </a:schemeClr>
                </a:solidFill>
              </a:rPr>
              <a:t>intensivos se encuentra vinculada a alguna institución o agente. </a:t>
            </a:r>
          </a:p>
          <a:p>
            <a:pPr algn="ctr"/>
            <a:endParaRPr lang="es-PE" sz="14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PE" sz="1400" b="1" dirty="0" smtClean="0">
                <a:solidFill>
                  <a:schemeClr val="accent5">
                    <a:lumMod val="75000"/>
                  </a:schemeClr>
                </a:solidFill>
              </a:rPr>
              <a:t>Estas reportan como principales instituciones o agentes de vinculación a sus </a:t>
            </a:r>
            <a:r>
              <a:rPr lang="es-PE" sz="1400" b="1" dirty="0" smtClean="0">
                <a:solidFill>
                  <a:srgbClr val="AC0000"/>
                </a:solidFill>
              </a:rPr>
              <a:t>proveedores</a:t>
            </a:r>
            <a:r>
              <a:rPr lang="es-PE" sz="1400" b="1" dirty="0" smtClean="0">
                <a:solidFill>
                  <a:schemeClr val="accent5">
                    <a:lumMod val="75000"/>
                  </a:schemeClr>
                </a:solidFill>
              </a:rPr>
              <a:t>, a las </a:t>
            </a:r>
            <a:r>
              <a:rPr lang="es-PE" sz="1400" b="1" dirty="0" smtClean="0">
                <a:solidFill>
                  <a:srgbClr val="AC0000"/>
                </a:solidFill>
              </a:rPr>
              <a:t>universidades</a:t>
            </a:r>
            <a:r>
              <a:rPr lang="es-PE" sz="1400" b="1" dirty="0" smtClean="0">
                <a:solidFill>
                  <a:schemeClr val="accent5">
                    <a:lumMod val="75000"/>
                  </a:schemeClr>
                </a:solidFill>
              </a:rPr>
              <a:t>, a </a:t>
            </a:r>
            <a:r>
              <a:rPr lang="es-PE" sz="1400" b="1" dirty="0" smtClean="0">
                <a:solidFill>
                  <a:srgbClr val="AC0000"/>
                </a:solidFill>
              </a:rPr>
              <a:t>consultores y expertos</a:t>
            </a:r>
            <a:r>
              <a:rPr lang="es-PE" sz="1400" b="1" dirty="0" smtClean="0">
                <a:solidFill>
                  <a:schemeClr val="accent5">
                    <a:lumMod val="75000"/>
                  </a:schemeClr>
                </a:solidFill>
              </a:rPr>
              <a:t>, así como sus </a:t>
            </a:r>
            <a:r>
              <a:rPr lang="es-PE" sz="1400" b="1" dirty="0" smtClean="0">
                <a:solidFill>
                  <a:srgbClr val="AC0000"/>
                </a:solidFill>
              </a:rPr>
              <a:t>clientes</a:t>
            </a:r>
            <a:r>
              <a:rPr lang="es-PE" sz="1400" b="1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  <a:endParaRPr lang="es-PE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8036301"/>
              </p:ext>
            </p:extLst>
          </p:nvPr>
        </p:nvGraphicFramePr>
        <p:xfrm>
          <a:off x="7113131" y="1379075"/>
          <a:ext cx="4636433" cy="433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8866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2453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Principales cambios en la ENIIMSEC 2018</a:t>
            </a:r>
            <a:endParaRPr lang="es-MX" sz="2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6" name="TextBox 68">
            <a:extLst>
              <a:ext uri="{FF2B5EF4-FFF2-40B4-BE49-F238E27FC236}">
                <a16:creationId xmlns:a16="http://schemas.microsoft.com/office/drawing/2014/main" xmlns="" id="{F5225A10-409B-49BC-A81D-24C8B8655FE1}"/>
              </a:ext>
            </a:extLst>
          </p:cNvPr>
          <p:cNvSpPr txBox="1"/>
          <p:nvPr/>
        </p:nvSpPr>
        <p:spPr>
          <a:xfrm>
            <a:off x="2303738" y="864283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2015</a:t>
            </a:r>
            <a:endParaRPr lang="en-US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7" name="TextBox 69">
            <a:extLst>
              <a:ext uri="{FF2B5EF4-FFF2-40B4-BE49-F238E27FC236}">
                <a16:creationId xmlns:a16="http://schemas.microsoft.com/office/drawing/2014/main" xmlns="" id="{7103A0B6-FD26-48CA-872E-058E7F647C56}"/>
              </a:ext>
            </a:extLst>
          </p:cNvPr>
          <p:cNvSpPr txBox="1"/>
          <p:nvPr/>
        </p:nvSpPr>
        <p:spPr>
          <a:xfrm>
            <a:off x="8712636" y="857629"/>
            <a:ext cx="1120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2018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04464" y="1429377"/>
            <a:ext cx="4268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b="1" dirty="0" smtClean="0"/>
              <a:t>Manual de Oslo, 3era edición, 2005</a:t>
            </a:r>
            <a:endParaRPr lang="es-PE" b="1" dirty="0"/>
          </a:p>
        </p:txBody>
      </p:sp>
      <p:sp>
        <p:nvSpPr>
          <p:cNvPr id="61" name="CuadroTexto 60"/>
          <p:cNvSpPr txBox="1"/>
          <p:nvPr/>
        </p:nvSpPr>
        <p:spPr>
          <a:xfrm>
            <a:off x="6811465" y="1442406"/>
            <a:ext cx="4914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b="1" dirty="0" smtClean="0"/>
              <a:t>Manual de Oslo, 4ta edición, 2018</a:t>
            </a:r>
            <a:endParaRPr lang="es-PE" b="1" dirty="0"/>
          </a:p>
        </p:txBody>
      </p:sp>
      <p:sp>
        <p:nvSpPr>
          <p:cNvPr id="64" name="CuadroTexto 63"/>
          <p:cNvSpPr txBox="1"/>
          <p:nvPr/>
        </p:nvSpPr>
        <p:spPr>
          <a:xfrm>
            <a:off x="604464" y="1794906"/>
            <a:ext cx="49145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b="1" dirty="0" smtClean="0"/>
              <a:t>Innovación: </a:t>
            </a:r>
            <a:r>
              <a:rPr lang="es-PE" dirty="0" smtClean="0"/>
              <a:t>introducción de un </a:t>
            </a:r>
            <a:r>
              <a:rPr lang="es-PE" b="1" dirty="0" smtClean="0"/>
              <a:t>nuevo o</a:t>
            </a:r>
            <a:r>
              <a:rPr lang="es-PE" dirty="0" smtClean="0"/>
              <a:t> significativamente </a:t>
            </a:r>
            <a:r>
              <a:rPr lang="es-PE" b="1" dirty="0" smtClean="0"/>
              <a:t>mejorado producto </a:t>
            </a:r>
            <a:r>
              <a:rPr lang="es-PE" dirty="0" smtClean="0"/>
              <a:t>(bien o servicio), de un </a:t>
            </a:r>
            <a:r>
              <a:rPr lang="es-PE" b="1" dirty="0" smtClean="0"/>
              <a:t>proceso</a:t>
            </a:r>
            <a:r>
              <a:rPr lang="es-PE" dirty="0" smtClean="0"/>
              <a:t>, de un </a:t>
            </a:r>
            <a:r>
              <a:rPr lang="es-PE" b="1" dirty="0" smtClean="0"/>
              <a:t>nuevo método de comercialización, </a:t>
            </a:r>
            <a:r>
              <a:rPr lang="es-PE" b="1" dirty="0" smtClean="0">
                <a:solidFill>
                  <a:srgbClr val="C00000"/>
                </a:solidFill>
              </a:rPr>
              <a:t>o de un nuevo método organizativo</a:t>
            </a:r>
            <a:r>
              <a:rPr lang="es-PE" dirty="0" smtClean="0">
                <a:solidFill>
                  <a:srgbClr val="C00000"/>
                </a:solidFill>
              </a:rPr>
              <a:t>. </a:t>
            </a:r>
            <a:endParaRPr lang="es-PE" dirty="0">
              <a:solidFill>
                <a:srgbClr val="C00000"/>
              </a:solidFill>
            </a:endParaRPr>
          </a:p>
        </p:txBody>
      </p:sp>
      <p:sp>
        <p:nvSpPr>
          <p:cNvPr id="74" name="CuadroTexto 73"/>
          <p:cNvSpPr txBox="1"/>
          <p:nvPr/>
        </p:nvSpPr>
        <p:spPr>
          <a:xfrm>
            <a:off x="6811466" y="1743650"/>
            <a:ext cx="4914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b="1" dirty="0" smtClean="0"/>
              <a:t>Innovación empresarial: producto o proceso de negocio nuevo o mejorado</a:t>
            </a:r>
            <a:r>
              <a:rPr lang="es-PE" dirty="0" smtClean="0"/>
              <a:t> que </a:t>
            </a:r>
            <a:r>
              <a:rPr lang="es-PE" b="1" dirty="0" smtClean="0">
                <a:solidFill>
                  <a:srgbClr val="C00000"/>
                </a:solidFill>
              </a:rPr>
              <a:t>difiere significativamente</a:t>
            </a:r>
            <a:r>
              <a:rPr lang="es-PE" dirty="0" smtClean="0"/>
              <a:t> de los productos o procesos de negocio anteriores de la empresa. </a:t>
            </a:r>
            <a:endParaRPr lang="es-PE" dirty="0"/>
          </a:p>
        </p:txBody>
      </p:sp>
      <p:sp>
        <p:nvSpPr>
          <p:cNvPr id="78" name="CuadroTexto 77"/>
          <p:cNvSpPr txBox="1"/>
          <p:nvPr/>
        </p:nvSpPr>
        <p:spPr>
          <a:xfrm>
            <a:off x="643536" y="3272234"/>
            <a:ext cx="4268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b="1" dirty="0" smtClean="0"/>
              <a:t>04 Tipos de innovación:</a:t>
            </a:r>
          </a:p>
          <a:p>
            <a:pPr algn="just"/>
            <a:r>
              <a:rPr lang="es-PE" dirty="0" smtClean="0"/>
              <a:t> i) Producto, ii) Proceso, iii) Organizativo y iv) Mercadotecnia</a:t>
            </a:r>
            <a:endParaRPr lang="es-PE" dirty="0"/>
          </a:p>
        </p:txBody>
      </p:sp>
      <p:sp>
        <p:nvSpPr>
          <p:cNvPr id="79" name="CuadroTexto 78"/>
          <p:cNvSpPr txBox="1"/>
          <p:nvPr/>
        </p:nvSpPr>
        <p:spPr>
          <a:xfrm>
            <a:off x="6811466" y="3392409"/>
            <a:ext cx="4268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b="1" dirty="0" smtClean="0"/>
              <a:t>02 Tipos de innovación:</a:t>
            </a:r>
          </a:p>
          <a:p>
            <a:pPr algn="just"/>
            <a:r>
              <a:rPr lang="es-PE" dirty="0" smtClean="0"/>
              <a:t> i) Producto, ii) Proceso de Negocio</a:t>
            </a:r>
            <a:endParaRPr lang="es-PE" dirty="0"/>
          </a:p>
        </p:txBody>
      </p:sp>
      <p:sp>
        <p:nvSpPr>
          <p:cNvPr id="80" name="CuadroTexto 79"/>
          <p:cNvSpPr txBox="1"/>
          <p:nvPr/>
        </p:nvSpPr>
        <p:spPr>
          <a:xfrm>
            <a:off x="659816" y="4161852"/>
            <a:ext cx="480381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2000" b="1" dirty="0" smtClean="0"/>
              <a:t>11</a:t>
            </a:r>
            <a:r>
              <a:rPr lang="es-PE" b="1" dirty="0" smtClean="0"/>
              <a:t> Actividades de Innovación:</a:t>
            </a:r>
          </a:p>
          <a:p>
            <a:pPr algn="just"/>
            <a:r>
              <a:rPr lang="es-PE" dirty="0" smtClean="0"/>
              <a:t>1) I+D Interna, 2) I+D Externa, 3) Adquisición de bienes de capital, 4) Adquisición de hardware, 5) Adquisición de software, 6) Transferencia Tecnológica, 7) Diseño e ingeniería Industrial, 8) Capacitación, 9) Estudios de mercado, 10) Practicas de organización, 11) Practicas de comercialización </a:t>
            </a:r>
            <a:endParaRPr lang="es-PE" dirty="0"/>
          </a:p>
        </p:txBody>
      </p:sp>
      <p:sp>
        <p:nvSpPr>
          <p:cNvPr id="82" name="CuadroTexto 81"/>
          <p:cNvSpPr txBox="1"/>
          <p:nvPr/>
        </p:nvSpPr>
        <p:spPr>
          <a:xfrm>
            <a:off x="6811466" y="4161852"/>
            <a:ext cx="49231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2000" b="1" dirty="0" smtClean="0"/>
              <a:t>09</a:t>
            </a:r>
            <a:r>
              <a:rPr lang="es-PE" b="1" dirty="0" smtClean="0"/>
              <a:t> Actividades de Innovación:</a:t>
            </a:r>
          </a:p>
          <a:p>
            <a:pPr algn="just"/>
            <a:r>
              <a:rPr lang="es-PE" dirty="0"/>
              <a:t>1) I+D Interna, 2) I+D Externa</a:t>
            </a:r>
            <a:r>
              <a:rPr lang="es-PE" dirty="0" smtClean="0"/>
              <a:t>, 3) ingeniería diseño o tras actividades creativas, 4) Marketing y valor de marca, 5) Propiedad Intelectual, 6) Capacitación, 7) Desarrollo o adquisición de software, 8) </a:t>
            </a:r>
            <a:r>
              <a:rPr lang="es-PE" dirty="0"/>
              <a:t>Adquisición de bienes de </a:t>
            </a:r>
            <a:r>
              <a:rPr lang="es-PE" dirty="0" smtClean="0"/>
              <a:t>capital (incluye hardware), 9) Gestión de la Innovación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862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569533" y="1130763"/>
            <a:ext cx="11061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b="1" dirty="0" smtClean="0">
                <a:solidFill>
                  <a:schemeClr val="accent1">
                    <a:lumMod val="50000"/>
                  </a:schemeClr>
                </a:solidFill>
              </a:rPr>
              <a:t>Principales obstáculos con grado de </a:t>
            </a:r>
            <a:r>
              <a:rPr lang="es-PE" sz="1600" b="1" i="1" dirty="0" smtClean="0">
                <a:solidFill>
                  <a:srgbClr val="C00000"/>
                </a:solidFill>
              </a:rPr>
              <a:t>incidencia alta </a:t>
            </a:r>
            <a:r>
              <a:rPr lang="es-PE" sz="1600" b="1" dirty="0" smtClean="0">
                <a:solidFill>
                  <a:schemeClr val="accent1">
                    <a:lumMod val="50000"/>
                  </a:schemeClr>
                </a:solidFill>
              </a:rPr>
              <a:t>para ejecutar acitividades de innovación, 2015 -2017</a:t>
            </a:r>
            <a:endParaRPr lang="es-PE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-27140" y="178654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dirty="0">
                <a:solidFill>
                  <a:schemeClr val="accent1">
                    <a:lumMod val="50000"/>
                  </a:schemeClr>
                </a:solidFill>
              </a:rPr>
              <a:t>Manufactura y Servicio Intensivas: </a:t>
            </a:r>
            <a:endParaRPr lang="es-PE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s-PE" sz="2800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es-PE" sz="2800" dirty="0" smtClean="0">
                <a:solidFill>
                  <a:schemeClr val="accent1">
                    <a:lumMod val="50000"/>
                  </a:schemeClr>
                </a:solidFill>
              </a:rPr>
              <a:t>rincipales </a:t>
            </a:r>
            <a:r>
              <a:rPr lang="es-PE" sz="2800" dirty="0" smtClean="0">
                <a:solidFill>
                  <a:srgbClr val="AC0000"/>
                </a:solidFill>
              </a:rPr>
              <a:t>obstáculos</a:t>
            </a:r>
            <a:r>
              <a:rPr lang="es-PE" sz="2800" dirty="0" smtClean="0">
                <a:solidFill>
                  <a:schemeClr val="accent1">
                    <a:lumMod val="50000"/>
                  </a:schemeClr>
                </a:solidFill>
              </a:rPr>
              <a:t> para el desarrollo de actividades de innovación </a:t>
            </a:r>
            <a:endParaRPr lang="es-PE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3312935" y="5790979"/>
            <a:ext cx="6593065" cy="4173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900" b="1" dirty="0" smtClean="0">
                <a:solidFill>
                  <a:schemeClr val="tx1"/>
                </a:solidFill>
              </a:rPr>
              <a:t>Fuente: </a:t>
            </a:r>
            <a:r>
              <a:rPr lang="es-PE" sz="900" dirty="0">
                <a:solidFill>
                  <a:schemeClr val="tx1"/>
                </a:solidFill>
              </a:rPr>
              <a:t>Encuesta Nacional de Innovación en la Industria Manufacturera y Empresas de Servicios Intensivas en </a:t>
            </a:r>
            <a:r>
              <a:rPr lang="es-PE" sz="900" dirty="0" smtClean="0">
                <a:solidFill>
                  <a:schemeClr val="tx1"/>
                </a:solidFill>
              </a:rPr>
              <a:t>Conocimiento, 2018</a:t>
            </a:r>
          </a:p>
          <a:p>
            <a:r>
              <a:rPr lang="es-PE" sz="900" dirty="0" smtClean="0">
                <a:solidFill>
                  <a:schemeClr val="tx1"/>
                </a:solidFill>
              </a:rPr>
              <a:t>Elaboración: OGEIEE-PRODUCE</a:t>
            </a:r>
            <a:endParaRPr lang="es-PE" sz="900" dirty="0">
              <a:solidFill>
                <a:schemeClr val="tx1"/>
              </a:solidFill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7612213"/>
              </p:ext>
            </p:extLst>
          </p:nvPr>
        </p:nvGraphicFramePr>
        <p:xfrm>
          <a:off x="2000249" y="1545525"/>
          <a:ext cx="8162925" cy="4089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574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" name="Straight Connector 5">
            <a:extLst>
              <a:ext uri="{FF2B5EF4-FFF2-40B4-BE49-F238E27FC236}">
                <a16:creationId xmlns:a16="http://schemas.microsoft.com/office/drawing/2014/main" xmlns="" id="{245AFC35-13C7-44BB-A3AB-464834129932}"/>
              </a:ext>
            </a:extLst>
          </p:cNvPr>
          <p:cNvCxnSpPr>
            <a:cxnSpLocks/>
          </p:cNvCxnSpPr>
          <p:nvPr/>
        </p:nvCxnSpPr>
        <p:spPr>
          <a:xfrm>
            <a:off x="1919569" y="2684858"/>
            <a:ext cx="8305800" cy="1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-5149" y="300542"/>
            <a:ext cx="1212092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Composición muestral de las Encuestas Nacionales de Innovación en los últimos años</a:t>
            </a:r>
            <a:endParaRPr lang="es-MX" sz="2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68" name="Group 11">
            <a:extLst>
              <a:ext uri="{FF2B5EF4-FFF2-40B4-BE49-F238E27FC236}">
                <a16:creationId xmlns:a16="http://schemas.microsoft.com/office/drawing/2014/main" xmlns="" id="{FC62BE4F-B196-45AF-B98C-91E3F80E38F9}"/>
              </a:ext>
            </a:extLst>
          </p:cNvPr>
          <p:cNvGrpSpPr/>
          <p:nvPr/>
        </p:nvGrpSpPr>
        <p:grpSpPr>
          <a:xfrm>
            <a:off x="5672590" y="2314038"/>
            <a:ext cx="800078" cy="801041"/>
            <a:chOff x="4060722" y="2894973"/>
            <a:chExt cx="1066771" cy="1068054"/>
          </a:xfrm>
        </p:grpSpPr>
        <p:sp>
          <p:nvSpPr>
            <p:cNvPr id="69" name="Freeform 5">
              <a:extLst>
                <a:ext uri="{FF2B5EF4-FFF2-40B4-BE49-F238E27FC236}">
                  <a16:creationId xmlns:a16="http://schemas.microsoft.com/office/drawing/2014/main" xmlns="" id="{CAB65D93-AE28-4AE0-B90E-94ECFC588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4321" y="2894973"/>
              <a:ext cx="533172" cy="534027"/>
            </a:xfrm>
            <a:custGeom>
              <a:avLst/>
              <a:gdLst>
                <a:gd name="T0" fmla="*/ 0 w 3054"/>
                <a:gd name="T1" fmla="*/ 0 h 3054"/>
                <a:gd name="T2" fmla="*/ 3054 w 3054"/>
                <a:gd name="T3" fmla="*/ 3054 h 3054"/>
                <a:gd name="T4" fmla="*/ 2291 w 3054"/>
                <a:gd name="T5" fmla="*/ 3054 h 3054"/>
                <a:gd name="T6" fmla="*/ 0 w 3054"/>
                <a:gd name="T7" fmla="*/ 763 h 3054"/>
                <a:gd name="T8" fmla="*/ 0 w 3054"/>
                <a:gd name="T9" fmla="*/ 0 h 3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4" h="3054">
                  <a:moveTo>
                    <a:pt x="0" y="0"/>
                  </a:moveTo>
                  <a:cubicBezTo>
                    <a:pt x="1687" y="0"/>
                    <a:pt x="3054" y="1367"/>
                    <a:pt x="3054" y="3054"/>
                  </a:cubicBezTo>
                  <a:lnTo>
                    <a:pt x="2291" y="3054"/>
                  </a:lnTo>
                  <a:cubicBezTo>
                    <a:pt x="2291" y="1789"/>
                    <a:pt x="1265" y="763"/>
                    <a:pt x="0" y="76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0" name="Freeform 7">
              <a:extLst>
                <a:ext uri="{FF2B5EF4-FFF2-40B4-BE49-F238E27FC236}">
                  <a16:creationId xmlns:a16="http://schemas.microsoft.com/office/drawing/2014/main" xmlns="" id="{DCBDA598-A066-4C1E-B960-EA50156DB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722" y="3429000"/>
              <a:ext cx="533599" cy="534027"/>
            </a:xfrm>
            <a:custGeom>
              <a:avLst/>
              <a:gdLst>
                <a:gd name="T0" fmla="*/ 3055 w 3055"/>
                <a:gd name="T1" fmla="*/ 3055 h 3055"/>
                <a:gd name="T2" fmla="*/ 0 w 3055"/>
                <a:gd name="T3" fmla="*/ 0 h 3055"/>
                <a:gd name="T4" fmla="*/ 764 w 3055"/>
                <a:gd name="T5" fmla="*/ 0 h 3055"/>
                <a:gd name="T6" fmla="*/ 3055 w 3055"/>
                <a:gd name="T7" fmla="*/ 2291 h 3055"/>
                <a:gd name="T8" fmla="*/ 3055 w 3055"/>
                <a:gd name="T9" fmla="*/ 3055 h 3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5" h="3055">
                  <a:moveTo>
                    <a:pt x="3055" y="3055"/>
                  </a:moveTo>
                  <a:cubicBezTo>
                    <a:pt x="1368" y="3055"/>
                    <a:pt x="0" y="1687"/>
                    <a:pt x="0" y="0"/>
                  </a:cubicBezTo>
                  <a:lnTo>
                    <a:pt x="764" y="0"/>
                  </a:lnTo>
                  <a:cubicBezTo>
                    <a:pt x="764" y="1266"/>
                    <a:pt x="1789" y="2291"/>
                    <a:pt x="3055" y="2291"/>
                  </a:cubicBezTo>
                  <a:lnTo>
                    <a:pt x="3055" y="3055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72" name="Oval 55">
            <a:extLst>
              <a:ext uri="{FF2B5EF4-FFF2-40B4-BE49-F238E27FC236}">
                <a16:creationId xmlns:a16="http://schemas.microsoft.com/office/drawing/2014/main" xmlns="" id="{8A56EF23-E897-4D06-8649-1DD2C91FB024}"/>
              </a:ext>
            </a:extLst>
          </p:cNvPr>
          <p:cNvSpPr/>
          <p:nvPr/>
        </p:nvSpPr>
        <p:spPr>
          <a:xfrm>
            <a:off x="5884776" y="2526439"/>
            <a:ext cx="376238" cy="376238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8" name="Grupo 7"/>
          <p:cNvGrpSpPr/>
          <p:nvPr/>
        </p:nvGrpSpPr>
        <p:grpSpPr>
          <a:xfrm>
            <a:off x="1504213" y="2324397"/>
            <a:ext cx="800078" cy="801041"/>
            <a:chOff x="1808478" y="3392274"/>
            <a:chExt cx="800078" cy="801041"/>
          </a:xfrm>
        </p:grpSpPr>
        <p:grpSp>
          <p:nvGrpSpPr>
            <p:cNvPr id="48" name="Group 10">
              <a:extLst>
                <a:ext uri="{FF2B5EF4-FFF2-40B4-BE49-F238E27FC236}">
                  <a16:creationId xmlns:a16="http://schemas.microsoft.com/office/drawing/2014/main" xmlns="" id="{5522A310-F67F-41FA-8C67-06B4B969B914}"/>
                </a:ext>
              </a:extLst>
            </p:cNvPr>
            <p:cNvGrpSpPr/>
            <p:nvPr/>
          </p:nvGrpSpPr>
          <p:grpSpPr>
            <a:xfrm>
              <a:off x="1808478" y="3392274"/>
              <a:ext cx="800078" cy="801041"/>
              <a:chOff x="1350296" y="2894973"/>
              <a:chExt cx="1066771" cy="1068054"/>
            </a:xfrm>
          </p:grpSpPr>
          <p:sp>
            <p:nvSpPr>
              <p:cNvPr id="50" name="Freeform 5">
                <a:extLst>
                  <a:ext uri="{FF2B5EF4-FFF2-40B4-BE49-F238E27FC236}">
                    <a16:creationId xmlns:a16="http://schemas.microsoft.com/office/drawing/2014/main" xmlns="" id="{D4303751-6B11-4DE5-AA02-8283B6312A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3895" y="2894973"/>
                <a:ext cx="533172" cy="534027"/>
              </a:xfrm>
              <a:custGeom>
                <a:avLst/>
                <a:gdLst>
                  <a:gd name="T0" fmla="*/ 0 w 3054"/>
                  <a:gd name="T1" fmla="*/ 0 h 3054"/>
                  <a:gd name="T2" fmla="*/ 3054 w 3054"/>
                  <a:gd name="T3" fmla="*/ 3054 h 3054"/>
                  <a:gd name="T4" fmla="*/ 2291 w 3054"/>
                  <a:gd name="T5" fmla="*/ 3054 h 3054"/>
                  <a:gd name="T6" fmla="*/ 0 w 3054"/>
                  <a:gd name="T7" fmla="*/ 763 h 3054"/>
                  <a:gd name="T8" fmla="*/ 0 w 3054"/>
                  <a:gd name="T9" fmla="*/ 0 h 30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54" h="3054">
                    <a:moveTo>
                      <a:pt x="0" y="0"/>
                    </a:moveTo>
                    <a:cubicBezTo>
                      <a:pt x="1687" y="0"/>
                      <a:pt x="3054" y="1367"/>
                      <a:pt x="3054" y="3054"/>
                    </a:cubicBezTo>
                    <a:lnTo>
                      <a:pt x="2291" y="3054"/>
                    </a:lnTo>
                    <a:cubicBezTo>
                      <a:pt x="2291" y="1789"/>
                      <a:pt x="1265" y="763"/>
                      <a:pt x="0" y="76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51" name="Freeform 7">
                <a:extLst>
                  <a:ext uri="{FF2B5EF4-FFF2-40B4-BE49-F238E27FC236}">
                    <a16:creationId xmlns:a16="http://schemas.microsoft.com/office/drawing/2014/main" xmlns="" id="{62785338-4A56-4DD6-9439-A6CCC45816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0296" y="3429000"/>
                <a:ext cx="533599" cy="534027"/>
              </a:xfrm>
              <a:custGeom>
                <a:avLst/>
                <a:gdLst>
                  <a:gd name="T0" fmla="*/ 3055 w 3055"/>
                  <a:gd name="T1" fmla="*/ 3055 h 3055"/>
                  <a:gd name="T2" fmla="*/ 0 w 3055"/>
                  <a:gd name="T3" fmla="*/ 0 h 3055"/>
                  <a:gd name="T4" fmla="*/ 764 w 3055"/>
                  <a:gd name="T5" fmla="*/ 0 h 3055"/>
                  <a:gd name="T6" fmla="*/ 3055 w 3055"/>
                  <a:gd name="T7" fmla="*/ 2291 h 3055"/>
                  <a:gd name="T8" fmla="*/ 3055 w 3055"/>
                  <a:gd name="T9" fmla="*/ 3055 h 3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55" h="3055">
                    <a:moveTo>
                      <a:pt x="3055" y="3055"/>
                    </a:moveTo>
                    <a:cubicBezTo>
                      <a:pt x="1368" y="3055"/>
                      <a:pt x="0" y="1687"/>
                      <a:pt x="0" y="0"/>
                    </a:cubicBezTo>
                    <a:lnTo>
                      <a:pt x="764" y="0"/>
                    </a:lnTo>
                    <a:cubicBezTo>
                      <a:pt x="764" y="1266"/>
                      <a:pt x="1789" y="2291"/>
                      <a:pt x="3055" y="2291"/>
                    </a:cubicBezTo>
                    <a:lnTo>
                      <a:pt x="3055" y="3055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  <p:sp>
          <p:nvSpPr>
            <p:cNvPr id="71" name="Oval 54">
              <a:extLst>
                <a:ext uri="{FF2B5EF4-FFF2-40B4-BE49-F238E27FC236}">
                  <a16:creationId xmlns:a16="http://schemas.microsoft.com/office/drawing/2014/main" xmlns="" id="{5F28186E-5DD9-44C3-B275-612132337A93}"/>
                </a:ext>
              </a:extLst>
            </p:cNvPr>
            <p:cNvSpPr/>
            <p:nvPr/>
          </p:nvSpPr>
          <p:spPr>
            <a:xfrm>
              <a:off x="2020557" y="3585723"/>
              <a:ext cx="376238" cy="37623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5" name="Oval 60">
              <a:extLst>
                <a:ext uri="{FF2B5EF4-FFF2-40B4-BE49-F238E27FC236}">
                  <a16:creationId xmlns:a16="http://schemas.microsoft.com/office/drawing/2014/main" xmlns="" id="{76AC307D-42CB-4D9D-8814-CA13D00F355C}"/>
                </a:ext>
              </a:extLst>
            </p:cNvPr>
            <p:cNvSpPr/>
            <p:nvPr/>
          </p:nvSpPr>
          <p:spPr>
            <a:xfrm>
              <a:off x="2103902" y="3677305"/>
              <a:ext cx="209550" cy="2095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76" name="Oval 61">
            <a:extLst>
              <a:ext uri="{FF2B5EF4-FFF2-40B4-BE49-F238E27FC236}">
                <a16:creationId xmlns:a16="http://schemas.microsoft.com/office/drawing/2014/main" xmlns="" id="{DE7B91B5-3765-4603-B142-E7FABFA75327}"/>
              </a:ext>
            </a:extLst>
          </p:cNvPr>
          <p:cNvSpPr/>
          <p:nvPr/>
        </p:nvSpPr>
        <p:spPr>
          <a:xfrm>
            <a:off x="5967907" y="2609783"/>
            <a:ext cx="209550" cy="2095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2" name="Grupo 1"/>
          <p:cNvGrpSpPr/>
          <p:nvPr/>
        </p:nvGrpSpPr>
        <p:grpSpPr>
          <a:xfrm>
            <a:off x="9700976" y="2324751"/>
            <a:ext cx="800078" cy="801041"/>
            <a:chOff x="7565924" y="3392274"/>
            <a:chExt cx="800078" cy="801041"/>
          </a:xfrm>
        </p:grpSpPr>
        <p:grpSp>
          <p:nvGrpSpPr>
            <p:cNvPr id="62" name="Group 12">
              <a:extLst>
                <a:ext uri="{FF2B5EF4-FFF2-40B4-BE49-F238E27FC236}">
                  <a16:creationId xmlns:a16="http://schemas.microsoft.com/office/drawing/2014/main" xmlns="" id="{5DCC80E2-1720-48F0-B521-F7313549F768}"/>
                </a:ext>
              </a:extLst>
            </p:cNvPr>
            <p:cNvGrpSpPr/>
            <p:nvPr/>
          </p:nvGrpSpPr>
          <p:grpSpPr>
            <a:xfrm>
              <a:off x="7565924" y="3392274"/>
              <a:ext cx="800078" cy="801041"/>
              <a:chOff x="6771148" y="2894973"/>
              <a:chExt cx="1066771" cy="1068054"/>
            </a:xfrm>
          </p:grpSpPr>
          <p:sp>
            <p:nvSpPr>
              <p:cNvPr id="63" name="Freeform 5">
                <a:extLst>
                  <a:ext uri="{FF2B5EF4-FFF2-40B4-BE49-F238E27FC236}">
                    <a16:creationId xmlns:a16="http://schemas.microsoft.com/office/drawing/2014/main" xmlns="" id="{63980784-95DE-457E-B662-D6CCBF267F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4747" y="2894973"/>
                <a:ext cx="533172" cy="534027"/>
              </a:xfrm>
              <a:custGeom>
                <a:avLst/>
                <a:gdLst>
                  <a:gd name="T0" fmla="*/ 0 w 3054"/>
                  <a:gd name="T1" fmla="*/ 0 h 3054"/>
                  <a:gd name="T2" fmla="*/ 3054 w 3054"/>
                  <a:gd name="T3" fmla="*/ 3054 h 3054"/>
                  <a:gd name="T4" fmla="*/ 2291 w 3054"/>
                  <a:gd name="T5" fmla="*/ 3054 h 3054"/>
                  <a:gd name="T6" fmla="*/ 0 w 3054"/>
                  <a:gd name="T7" fmla="*/ 763 h 3054"/>
                  <a:gd name="T8" fmla="*/ 0 w 3054"/>
                  <a:gd name="T9" fmla="*/ 0 h 30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54" h="3054">
                    <a:moveTo>
                      <a:pt x="0" y="0"/>
                    </a:moveTo>
                    <a:cubicBezTo>
                      <a:pt x="1687" y="0"/>
                      <a:pt x="3054" y="1367"/>
                      <a:pt x="3054" y="3054"/>
                    </a:cubicBezTo>
                    <a:lnTo>
                      <a:pt x="2291" y="3054"/>
                    </a:lnTo>
                    <a:cubicBezTo>
                      <a:pt x="2291" y="1789"/>
                      <a:pt x="1265" y="763"/>
                      <a:pt x="0" y="76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627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67" name="Freeform 7">
                <a:extLst>
                  <a:ext uri="{FF2B5EF4-FFF2-40B4-BE49-F238E27FC236}">
                    <a16:creationId xmlns:a16="http://schemas.microsoft.com/office/drawing/2014/main" xmlns="" id="{CC478339-E29E-4480-AAA4-F16A2F79B5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1148" y="3429000"/>
                <a:ext cx="533599" cy="534027"/>
              </a:xfrm>
              <a:custGeom>
                <a:avLst/>
                <a:gdLst>
                  <a:gd name="T0" fmla="*/ 3055 w 3055"/>
                  <a:gd name="T1" fmla="*/ 3055 h 3055"/>
                  <a:gd name="T2" fmla="*/ 0 w 3055"/>
                  <a:gd name="T3" fmla="*/ 0 h 3055"/>
                  <a:gd name="T4" fmla="*/ 764 w 3055"/>
                  <a:gd name="T5" fmla="*/ 0 h 3055"/>
                  <a:gd name="T6" fmla="*/ 3055 w 3055"/>
                  <a:gd name="T7" fmla="*/ 2291 h 3055"/>
                  <a:gd name="T8" fmla="*/ 3055 w 3055"/>
                  <a:gd name="T9" fmla="*/ 3055 h 3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55" h="3055">
                    <a:moveTo>
                      <a:pt x="3055" y="3055"/>
                    </a:moveTo>
                    <a:cubicBezTo>
                      <a:pt x="1368" y="3055"/>
                      <a:pt x="0" y="1687"/>
                      <a:pt x="0" y="0"/>
                    </a:cubicBezTo>
                    <a:lnTo>
                      <a:pt x="764" y="0"/>
                    </a:lnTo>
                    <a:cubicBezTo>
                      <a:pt x="764" y="1266"/>
                      <a:pt x="1789" y="2291"/>
                      <a:pt x="3055" y="2291"/>
                    </a:cubicBezTo>
                    <a:lnTo>
                      <a:pt x="3055" y="3055"/>
                    </a:lnTo>
                    <a:close/>
                  </a:path>
                </a:pathLst>
              </a:custGeom>
              <a:solidFill>
                <a:srgbClr val="C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73" name="Oval 56">
              <a:extLst>
                <a:ext uri="{FF2B5EF4-FFF2-40B4-BE49-F238E27FC236}">
                  <a16:creationId xmlns:a16="http://schemas.microsoft.com/office/drawing/2014/main" xmlns="" id="{50D7FA05-0D55-4506-A029-7CCA5FC2451A}"/>
                </a:ext>
              </a:extLst>
            </p:cNvPr>
            <p:cNvSpPr/>
            <p:nvPr/>
          </p:nvSpPr>
          <p:spPr>
            <a:xfrm>
              <a:off x="7777896" y="3604675"/>
              <a:ext cx="376238" cy="376238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C00000"/>
                </a:solidFill>
              </a:endParaRPr>
            </a:p>
          </p:txBody>
        </p:sp>
        <p:sp>
          <p:nvSpPr>
            <p:cNvPr id="77" name="Oval 62">
              <a:extLst>
                <a:ext uri="{FF2B5EF4-FFF2-40B4-BE49-F238E27FC236}">
                  <a16:creationId xmlns:a16="http://schemas.microsoft.com/office/drawing/2014/main" xmlns="" id="{4E85E976-6C9F-4B9D-B8CE-A0D3F16679D8}"/>
                </a:ext>
              </a:extLst>
            </p:cNvPr>
            <p:cNvSpPr/>
            <p:nvPr/>
          </p:nvSpPr>
          <p:spPr>
            <a:xfrm>
              <a:off x="7861134" y="3688019"/>
              <a:ext cx="209550" cy="20955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C00000"/>
                </a:solidFill>
              </a:endParaRPr>
            </a:p>
          </p:txBody>
        </p:sp>
      </p:grpSp>
      <p:cxnSp>
        <p:nvCxnSpPr>
          <p:cNvPr id="81" name="Straight Connector 38">
            <a:extLst>
              <a:ext uri="{FF2B5EF4-FFF2-40B4-BE49-F238E27FC236}">
                <a16:creationId xmlns:a16="http://schemas.microsoft.com/office/drawing/2014/main" xmlns="" id="{292B1FC5-178F-49F4-A469-F51585BBF398}"/>
              </a:ext>
            </a:extLst>
          </p:cNvPr>
          <p:cNvCxnSpPr>
            <a:cxnSpLocks/>
          </p:cNvCxnSpPr>
          <p:nvPr/>
        </p:nvCxnSpPr>
        <p:spPr>
          <a:xfrm flipH="1">
            <a:off x="6072469" y="1787430"/>
            <a:ext cx="107" cy="936000"/>
          </a:xfrm>
          <a:prstGeom prst="line">
            <a:avLst/>
          </a:prstGeom>
          <a:ln w="28575" cap="rnd">
            <a:solidFill>
              <a:schemeClr val="accent3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49">
            <a:extLst>
              <a:ext uri="{FF2B5EF4-FFF2-40B4-BE49-F238E27FC236}">
                <a16:creationId xmlns:a16="http://schemas.microsoft.com/office/drawing/2014/main" xmlns="" id="{7378148C-7216-4EB6-931F-3FF83F6A8484}"/>
              </a:ext>
            </a:extLst>
          </p:cNvPr>
          <p:cNvSpPr txBox="1"/>
          <p:nvPr/>
        </p:nvSpPr>
        <p:spPr>
          <a:xfrm>
            <a:off x="4216726" y="3454470"/>
            <a:ext cx="3497321" cy="46166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sz="2400" b="1" dirty="0" smtClean="0"/>
              <a:t>ENIIM 2015</a:t>
            </a:r>
            <a:endParaRPr lang="en-US" sz="2400" b="1" dirty="0"/>
          </a:p>
        </p:txBody>
      </p:sp>
      <p:sp>
        <p:nvSpPr>
          <p:cNvPr id="95" name="TextBox 7">
            <a:extLst>
              <a:ext uri="{FF2B5EF4-FFF2-40B4-BE49-F238E27FC236}">
                <a16:creationId xmlns:a16="http://schemas.microsoft.com/office/drawing/2014/main" xmlns="" id="{FFC5B4E5-9A07-47EA-AB3E-4808066DBF78}"/>
              </a:ext>
            </a:extLst>
          </p:cNvPr>
          <p:cNvSpPr txBox="1"/>
          <p:nvPr/>
        </p:nvSpPr>
        <p:spPr>
          <a:xfrm>
            <a:off x="1424579" y="1016000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</a:rPr>
              <a:t>2012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96" name="TextBox 68">
            <a:extLst>
              <a:ext uri="{FF2B5EF4-FFF2-40B4-BE49-F238E27FC236}">
                <a16:creationId xmlns:a16="http://schemas.microsoft.com/office/drawing/2014/main" xmlns="" id="{F5225A10-409B-49BC-A81D-24C8B8655FE1}"/>
              </a:ext>
            </a:extLst>
          </p:cNvPr>
          <p:cNvSpPr txBox="1"/>
          <p:nvPr/>
        </p:nvSpPr>
        <p:spPr>
          <a:xfrm>
            <a:off x="5431537" y="1022216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2015</a:t>
            </a:r>
            <a:endParaRPr lang="en-US" sz="45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7" name="TextBox 69">
            <a:extLst>
              <a:ext uri="{FF2B5EF4-FFF2-40B4-BE49-F238E27FC236}">
                <a16:creationId xmlns:a16="http://schemas.microsoft.com/office/drawing/2014/main" xmlns="" id="{7103A0B6-FD26-48CA-872E-058E7F647C56}"/>
              </a:ext>
            </a:extLst>
          </p:cNvPr>
          <p:cNvSpPr txBox="1"/>
          <p:nvPr/>
        </p:nvSpPr>
        <p:spPr>
          <a:xfrm>
            <a:off x="9459867" y="1016000"/>
            <a:ext cx="1120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2018</a:t>
            </a:r>
            <a:endParaRPr lang="en-US" sz="4500" b="1" dirty="0">
              <a:solidFill>
                <a:srgbClr val="C00000"/>
              </a:solidFill>
            </a:endParaRPr>
          </a:p>
        </p:txBody>
      </p:sp>
      <p:sp>
        <p:nvSpPr>
          <p:cNvPr id="101" name="TextBox 49">
            <a:extLst>
              <a:ext uri="{FF2B5EF4-FFF2-40B4-BE49-F238E27FC236}">
                <a16:creationId xmlns:a16="http://schemas.microsoft.com/office/drawing/2014/main" xmlns="" id="{7378148C-7216-4EB6-931F-3FF83F6A8484}"/>
              </a:ext>
            </a:extLst>
          </p:cNvPr>
          <p:cNvSpPr txBox="1"/>
          <p:nvPr/>
        </p:nvSpPr>
        <p:spPr>
          <a:xfrm>
            <a:off x="343869" y="3467664"/>
            <a:ext cx="3497321" cy="46166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sz="2400" b="1" dirty="0" smtClean="0"/>
              <a:t>ENIIM 2012</a:t>
            </a:r>
            <a:endParaRPr lang="en-US" sz="2400" b="1" dirty="0"/>
          </a:p>
        </p:txBody>
      </p:sp>
      <p:sp>
        <p:nvSpPr>
          <p:cNvPr id="105" name="TextBox 49">
            <a:extLst>
              <a:ext uri="{FF2B5EF4-FFF2-40B4-BE49-F238E27FC236}">
                <a16:creationId xmlns:a16="http://schemas.microsoft.com/office/drawing/2014/main" xmlns="" id="{7378148C-7216-4EB6-931F-3FF83F6A8484}"/>
              </a:ext>
            </a:extLst>
          </p:cNvPr>
          <p:cNvSpPr txBox="1"/>
          <p:nvPr/>
        </p:nvSpPr>
        <p:spPr>
          <a:xfrm>
            <a:off x="8330158" y="3452847"/>
            <a:ext cx="3497321" cy="46166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sz="2400" b="1" dirty="0" smtClean="0"/>
              <a:t>ENIIMSEC 2018</a:t>
            </a:r>
            <a:endParaRPr lang="en-US" sz="2400" b="1" dirty="0"/>
          </a:p>
        </p:txBody>
      </p:sp>
      <p:cxnSp>
        <p:nvCxnSpPr>
          <p:cNvPr id="107" name="Straight Connector 38">
            <a:extLst>
              <a:ext uri="{FF2B5EF4-FFF2-40B4-BE49-F238E27FC236}">
                <a16:creationId xmlns:a16="http://schemas.microsoft.com/office/drawing/2014/main" xmlns="" id="{292B1FC5-178F-49F4-A469-F51585BBF398}"/>
              </a:ext>
            </a:extLst>
          </p:cNvPr>
          <p:cNvCxnSpPr>
            <a:cxnSpLocks/>
          </p:cNvCxnSpPr>
          <p:nvPr/>
        </p:nvCxnSpPr>
        <p:spPr>
          <a:xfrm flipH="1">
            <a:off x="10092526" y="1781524"/>
            <a:ext cx="107" cy="936000"/>
          </a:xfrm>
          <a:prstGeom prst="line">
            <a:avLst/>
          </a:prstGeom>
          <a:ln w="28575" cap="rnd">
            <a:solidFill>
              <a:srgbClr val="C00000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38">
            <a:extLst>
              <a:ext uri="{FF2B5EF4-FFF2-40B4-BE49-F238E27FC236}">
                <a16:creationId xmlns:a16="http://schemas.microsoft.com/office/drawing/2014/main" xmlns="" id="{292B1FC5-178F-49F4-A469-F51585BBF398}"/>
              </a:ext>
            </a:extLst>
          </p:cNvPr>
          <p:cNvCxnSpPr>
            <a:cxnSpLocks/>
          </p:cNvCxnSpPr>
          <p:nvPr/>
        </p:nvCxnSpPr>
        <p:spPr>
          <a:xfrm flipH="1">
            <a:off x="1911910" y="1784495"/>
            <a:ext cx="107" cy="936000"/>
          </a:xfrm>
          <a:prstGeom prst="line">
            <a:avLst/>
          </a:prstGeom>
          <a:ln w="28575" cap="rnd">
            <a:solidFill>
              <a:schemeClr val="tx2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ángulo redondeado 108"/>
          <p:cNvSpPr/>
          <p:nvPr/>
        </p:nvSpPr>
        <p:spPr>
          <a:xfrm>
            <a:off x="8399914" y="4036849"/>
            <a:ext cx="3427565" cy="48709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 smtClean="0">
                <a:solidFill>
                  <a:schemeClr val="tx1"/>
                </a:solidFill>
              </a:rPr>
              <a:t> </a:t>
            </a:r>
            <a:r>
              <a:rPr lang="es-PE" sz="1400" dirty="0" smtClean="0">
                <a:solidFill>
                  <a:schemeClr val="tx1"/>
                </a:solidFill>
              </a:rPr>
              <a:t>Manufactura y Servicios Intensivos en Conocimiento</a:t>
            </a:r>
          </a:p>
        </p:txBody>
      </p:sp>
      <p:sp>
        <p:nvSpPr>
          <p:cNvPr id="110" name="Rectángulo redondeado 109"/>
          <p:cNvSpPr/>
          <p:nvPr/>
        </p:nvSpPr>
        <p:spPr>
          <a:xfrm>
            <a:off x="4430169" y="4082377"/>
            <a:ext cx="3115353" cy="3348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 smtClean="0">
                <a:solidFill>
                  <a:schemeClr val="tx1"/>
                </a:solidFill>
              </a:rPr>
              <a:t>Manufactura</a:t>
            </a:r>
          </a:p>
        </p:txBody>
      </p:sp>
      <p:sp>
        <p:nvSpPr>
          <p:cNvPr id="111" name="Rectángulo redondeado 110"/>
          <p:cNvSpPr/>
          <p:nvPr/>
        </p:nvSpPr>
        <p:spPr>
          <a:xfrm>
            <a:off x="460424" y="4025349"/>
            <a:ext cx="3115353" cy="3348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 smtClean="0">
                <a:solidFill>
                  <a:schemeClr val="tx1"/>
                </a:solidFill>
              </a:rPr>
              <a:t>Manufactura</a:t>
            </a:r>
          </a:p>
        </p:txBody>
      </p:sp>
      <p:pic>
        <p:nvPicPr>
          <p:cNvPr id="112" name="Imagen 11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47" y="3568894"/>
            <a:ext cx="252000" cy="252000"/>
          </a:xfrm>
          <a:prstGeom prst="rect">
            <a:avLst/>
          </a:prstGeom>
        </p:spPr>
      </p:pic>
      <p:pic>
        <p:nvPicPr>
          <p:cNvPr id="113" name="Imagen 112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65" y="3554966"/>
            <a:ext cx="252000" cy="252000"/>
          </a:xfrm>
          <a:prstGeom prst="rect">
            <a:avLst/>
          </a:prstGeom>
        </p:spPr>
      </p:pic>
      <p:pic>
        <p:nvPicPr>
          <p:cNvPr id="114" name="Imagen 113"/>
          <p:cNvPicPr>
            <a:picLocks noChangeAspect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090" y="3561554"/>
            <a:ext cx="252000" cy="252000"/>
          </a:xfrm>
          <a:prstGeom prst="rect">
            <a:avLst/>
          </a:prstGeom>
        </p:spPr>
      </p:pic>
      <p:pic>
        <p:nvPicPr>
          <p:cNvPr id="115" name="Imagen 114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522" y="3561554"/>
            <a:ext cx="252000" cy="252000"/>
          </a:xfrm>
          <a:prstGeom prst="rect">
            <a:avLst/>
          </a:prstGeom>
        </p:spPr>
      </p:pic>
      <p:sp>
        <p:nvSpPr>
          <p:cNvPr id="116" name="Rectángulo redondeado 115"/>
          <p:cNvSpPr/>
          <p:nvPr/>
        </p:nvSpPr>
        <p:spPr>
          <a:xfrm>
            <a:off x="8427522" y="4523946"/>
            <a:ext cx="3848416" cy="376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400" b="1" dirty="0" smtClean="0">
                <a:solidFill>
                  <a:schemeClr val="tx1"/>
                </a:solidFill>
              </a:rPr>
              <a:t>Cobertura geográfica: </a:t>
            </a:r>
            <a:r>
              <a:rPr lang="es-PE" sz="1400" dirty="0" smtClean="0">
                <a:solidFill>
                  <a:schemeClr val="tx1"/>
                </a:solidFill>
              </a:rPr>
              <a:t>24 departamentos y Callao</a:t>
            </a:r>
          </a:p>
        </p:txBody>
      </p:sp>
      <p:sp>
        <p:nvSpPr>
          <p:cNvPr id="117" name="Rectángulo redondeado 116"/>
          <p:cNvSpPr/>
          <p:nvPr/>
        </p:nvSpPr>
        <p:spPr>
          <a:xfrm>
            <a:off x="4349434" y="4402000"/>
            <a:ext cx="3906202" cy="3171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400" b="1" dirty="0" smtClean="0">
                <a:solidFill>
                  <a:schemeClr val="tx1"/>
                </a:solidFill>
              </a:rPr>
              <a:t>Cobertura geográfica: </a:t>
            </a:r>
            <a:r>
              <a:rPr lang="es-PE" sz="1400" dirty="0" smtClean="0">
                <a:solidFill>
                  <a:schemeClr val="tx1"/>
                </a:solidFill>
              </a:rPr>
              <a:t>24 departamentos y Callao</a:t>
            </a:r>
          </a:p>
        </p:txBody>
      </p:sp>
      <p:sp>
        <p:nvSpPr>
          <p:cNvPr id="118" name="Rectángulo redondeado 117"/>
          <p:cNvSpPr/>
          <p:nvPr/>
        </p:nvSpPr>
        <p:spPr>
          <a:xfrm>
            <a:off x="460423" y="4392432"/>
            <a:ext cx="3242087" cy="3195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400" b="1" dirty="0" smtClean="0">
                <a:solidFill>
                  <a:schemeClr val="tx1"/>
                </a:solidFill>
              </a:rPr>
              <a:t>Cobertura geográfica: </a:t>
            </a:r>
            <a:r>
              <a:rPr lang="es-PE" sz="1400" dirty="0" smtClean="0">
                <a:solidFill>
                  <a:schemeClr val="tx1"/>
                </a:solidFill>
              </a:rPr>
              <a:t>10 departamentos</a:t>
            </a:r>
          </a:p>
        </p:txBody>
      </p:sp>
      <p:sp>
        <p:nvSpPr>
          <p:cNvPr id="119" name="Rectángulo redondeado 118"/>
          <p:cNvSpPr/>
          <p:nvPr/>
        </p:nvSpPr>
        <p:spPr>
          <a:xfrm>
            <a:off x="460422" y="4632000"/>
            <a:ext cx="2790570" cy="36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400" b="1" dirty="0" smtClean="0">
                <a:solidFill>
                  <a:schemeClr val="tx1"/>
                </a:solidFill>
              </a:rPr>
              <a:t>Periodo de referencia: </a:t>
            </a:r>
            <a:r>
              <a:rPr lang="es-PE" sz="1400" dirty="0" smtClean="0">
                <a:solidFill>
                  <a:schemeClr val="tx1"/>
                </a:solidFill>
              </a:rPr>
              <a:t>2009-2011</a:t>
            </a:r>
          </a:p>
        </p:txBody>
      </p:sp>
      <p:sp>
        <p:nvSpPr>
          <p:cNvPr id="120" name="Rectángulo redondeado 119"/>
          <p:cNvSpPr/>
          <p:nvPr/>
        </p:nvSpPr>
        <p:spPr>
          <a:xfrm>
            <a:off x="4387838" y="4639931"/>
            <a:ext cx="2790570" cy="36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400" b="1" dirty="0" smtClean="0">
                <a:solidFill>
                  <a:schemeClr val="tx1"/>
                </a:solidFill>
              </a:rPr>
              <a:t>Periodo de referencia: </a:t>
            </a:r>
            <a:r>
              <a:rPr lang="es-PE" sz="1400" dirty="0" smtClean="0">
                <a:solidFill>
                  <a:schemeClr val="tx1"/>
                </a:solidFill>
              </a:rPr>
              <a:t>2012-2014</a:t>
            </a:r>
          </a:p>
        </p:txBody>
      </p:sp>
      <p:sp>
        <p:nvSpPr>
          <p:cNvPr id="138" name="Freeform 6">
            <a:extLst>
              <a:ext uri="{FF2B5EF4-FFF2-40B4-BE49-F238E27FC236}">
                <a16:creationId xmlns:a16="http://schemas.microsoft.com/office/drawing/2014/main" xmlns="" id="{163A9DB9-A4CC-4F63-8B97-27A329E8982F}"/>
              </a:ext>
            </a:extLst>
          </p:cNvPr>
          <p:cNvSpPr>
            <a:spLocks noEditPoints="1"/>
          </p:cNvSpPr>
          <p:nvPr/>
        </p:nvSpPr>
        <p:spPr bwMode="auto">
          <a:xfrm rot="234297">
            <a:off x="1264192" y="1975215"/>
            <a:ext cx="1280436" cy="1246098"/>
          </a:xfrm>
          <a:custGeom>
            <a:avLst/>
            <a:gdLst>
              <a:gd name="T0" fmla="*/ 4109 w 8218"/>
              <a:gd name="T1" fmla="*/ 6534 h 8219"/>
              <a:gd name="T2" fmla="*/ 1684 w 8218"/>
              <a:gd name="T3" fmla="*/ 4109 h 8219"/>
              <a:gd name="T4" fmla="*/ 4109 w 8218"/>
              <a:gd name="T5" fmla="*/ 1684 h 8219"/>
              <a:gd name="T6" fmla="*/ 6534 w 8218"/>
              <a:gd name="T7" fmla="*/ 4109 h 8219"/>
              <a:gd name="T8" fmla="*/ 4109 w 8218"/>
              <a:gd name="T9" fmla="*/ 6534 h 8219"/>
              <a:gd name="T10" fmla="*/ 8017 w 8218"/>
              <a:gd name="T11" fmla="*/ 5432 h 8219"/>
              <a:gd name="T12" fmla="*/ 8218 w 8218"/>
              <a:gd name="T13" fmla="*/ 4462 h 8219"/>
              <a:gd name="T14" fmla="*/ 7550 w 8218"/>
              <a:gd name="T15" fmla="*/ 4138 h 8219"/>
              <a:gd name="T16" fmla="*/ 7537 w 8218"/>
              <a:gd name="T17" fmla="*/ 3811 h 8219"/>
              <a:gd name="T18" fmla="*/ 7525 w 8218"/>
              <a:gd name="T19" fmla="*/ 3698 h 8219"/>
              <a:gd name="T20" fmla="*/ 8154 w 8218"/>
              <a:gd name="T21" fmla="*/ 3300 h 8219"/>
              <a:gd name="T22" fmla="*/ 7846 w 8218"/>
              <a:gd name="T23" fmla="*/ 2360 h 8219"/>
              <a:gd name="T24" fmla="*/ 7103 w 8218"/>
              <a:gd name="T25" fmla="*/ 2414 h 8219"/>
              <a:gd name="T26" fmla="*/ 6862 w 8218"/>
              <a:gd name="T27" fmla="*/ 2044 h 8219"/>
              <a:gd name="T28" fmla="*/ 7207 w 8218"/>
              <a:gd name="T29" fmla="*/ 1387 h 8219"/>
              <a:gd name="T30" fmla="*/ 6470 w 8218"/>
              <a:gd name="T31" fmla="*/ 727 h 8219"/>
              <a:gd name="T32" fmla="*/ 5854 w 8218"/>
              <a:gd name="T33" fmla="*/ 1144 h 8219"/>
              <a:gd name="T34" fmla="*/ 5460 w 8218"/>
              <a:gd name="T35" fmla="*/ 944 h 8219"/>
              <a:gd name="T36" fmla="*/ 5431 w 8218"/>
              <a:gd name="T37" fmla="*/ 202 h 8219"/>
              <a:gd name="T38" fmla="*/ 4462 w 8218"/>
              <a:gd name="T39" fmla="*/ 0 h 8219"/>
              <a:gd name="T40" fmla="*/ 4138 w 8218"/>
              <a:gd name="T41" fmla="*/ 669 h 8219"/>
              <a:gd name="T42" fmla="*/ 3811 w 8218"/>
              <a:gd name="T43" fmla="*/ 682 h 8219"/>
              <a:gd name="T44" fmla="*/ 3698 w 8218"/>
              <a:gd name="T45" fmla="*/ 694 h 8219"/>
              <a:gd name="T46" fmla="*/ 3301 w 8218"/>
              <a:gd name="T47" fmla="*/ 64 h 8219"/>
              <a:gd name="T48" fmla="*/ 2360 w 8218"/>
              <a:gd name="T49" fmla="*/ 373 h 8219"/>
              <a:gd name="T50" fmla="*/ 2414 w 8218"/>
              <a:gd name="T51" fmla="*/ 1115 h 8219"/>
              <a:gd name="T52" fmla="*/ 2045 w 8218"/>
              <a:gd name="T53" fmla="*/ 1357 h 8219"/>
              <a:gd name="T54" fmla="*/ 1386 w 8218"/>
              <a:gd name="T55" fmla="*/ 1011 h 8219"/>
              <a:gd name="T56" fmla="*/ 727 w 8218"/>
              <a:gd name="T57" fmla="*/ 1749 h 8219"/>
              <a:gd name="T58" fmla="*/ 1145 w 8218"/>
              <a:gd name="T59" fmla="*/ 2365 h 8219"/>
              <a:gd name="T60" fmla="*/ 944 w 8218"/>
              <a:gd name="T61" fmla="*/ 2758 h 8219"/>
              <a:gd name="T62" fmla="*/ 202 w 8218"/>
              <a:gd name="T63" fmla="*/ 2787 h 8219"/>
              <a:gd name="T64" fmla="*/ 0 w 8218"/>
              <a:gd name="T65" fmla="*/ 3757 h 8219"/>
              <a:gd name="T66" fmla="*/ 669 w 8218"/>
              <a:gd name="T67" fmla="*/ 4081 h 8219"/>
              <a:gd name="T68" fmla="*/ 681 w 8218"/>
              <a:gd name="T69" fmla="*/ 4408 h 8219"/>
              <a:gd name="T70" fmla="*/ 694 w 8218"/>
              <a:gd name="T71" fmla="*/ 4521 h 8219"/>
              <a:gd name="T72" fmla="*/ 65 w 8218"/>
              <a:gd name="T73" fmla="*/ 4918 h 8219"/>
              <a:gd name="T74" fmla="*/ 373 w 8218"/>
              <a:gd name="T75" fmla="*/ 5859 h 8219"/>
              <a:gd name="T76" fmla="*/ 1115 w 8218"/>
              <a:gd name="T77" fmla="*/ 5805 h 8219"/>
              <a:gd name="T78" fmla="*/ 1357 w 8218"/>
              <a:gd name="T79" fmla="*/ 6174 h 8219"/>
              <a:gd name="T80" fmla="*/ 1011 w 8218"/>
              <a:gd name="T81" fmla="*/ 6832 h 8219"/>
              <a:gd name="T82" fmla="*/ 1749 w 8218"/>
              <a:gd name="T83" fmla="*/ 7492 h 8219"/>
              <a:gd name="T84" fmla="*/ 2365 w 8218"/>
              <a:gd name="T85" fmla="*/ 7074 h 8219"/>
              <a:gd name="T86" fmla="*/ 2758 w 8218"/>
              <a:gd name="T87" fmla="*/ 7274 h 8219"/>
              <a:gd name="T88" fmla="*/ 2787 w 8218"/>
              <a:gd name="T89" fmla="*/ 8017 h 8219"/>
              <a:gd name="T90" fmla="*/ 3756 w 8218"/>
              <a:gd name="T91" fmla="*/ 8219 h 8219"/>
              <a:gd name="T92" fmla="*/ 4081 w 8218"/>
              <a:gd name="T93" fmla="*/ 7550 h 8219"/>
              <a:gd name="T94" fmla="*/ 4408 w 8218"/>
              <a:gd name="T95" fmla="*/ 7537 h 8219"/>
              <a:gd name="T96" fmla="*/ 4520 w 8218"/>
              <a:gd name="T97" fmla="*/ 7524 h 8219"/>
              <a:gd name="T98" fmla="*/ 4917 w 8218"/>
              <a:gd name="T99" fmla="*/ 8155 h 8219"/>
              <a:gd name="T100" fmla="*/ 5859 w 8218"/>
              <a:gd name="T101" fmla="*/ 7847 h 8219"/>
              <a:gd name="T102" fmla="*/ 5805 w 8218"/>
              <a:gd name="T103" fmla="*/ 7104 h 8219"/>
              <a:gd name="T104" fmla="*/ 6174 w 8218"/>
              <a:gd name="T105" fmla="*/ 6862 h 8219"/>
              <a:gd name="T106" fmla="*/ 6832 w 8218"/>
              <a:gd name="T107" fmla="*/ 7208 h 8219"/>
              <a:gd name="T108" fmla="*/ 7492 w 8218"/>
              <a:gd name="T109" fmla="*/ 6470 h 8219"/>
              <a:gd name="T110" fmla="*/ 7075 w 8218"/>
              <a:gd name="T111" fmla="*/ 5854 h 8219"/>
              <a:gd name="T112" fmla="*/ 7274 w 8218"/>
              <a:gd name="T113" fmla="*/ 5461 h 8219"/>
              <a:gd name="T114" fmla="*/ 8017 w 8218"/>
              <a:gd name="T115" fmla="*/ 5432 h 8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218" h="8219">
                <a:moveTo>
                  <a:pt x="4109" y="6534"/>
                </a:moveTo>
                <a:cubicBezTo>
                  <a:pt x="2772" y="6534"/>
                  <a:pt x="1684" y="5447"/>
                  <a:pt x="1684" y="4109"/>
                </a:cubicBezTo>
                <a:cubicBezTo>
                  <a:pt x="1684" y="2772"/>
                  <a:pt x="2772" y="1684"/>
                  <a:pt x="4109" y="1684"/>
                </a:cubicBezTo>
                <a:cubicBezTo>
                  <a:pt x="5446" y="1684"/>
                  <a:pt x="6534" y="2772"/>
                  <a:pt x="6534" y="4109"/>
                </a:cubicBezTo>
                <a:cubicBezTo>
                  <a:pt x="6534" y="5447"/>
                  <a:pt x="5446" y="6534"/>
                  <a:pt x="4109" y="6534"/>
                </a:cubicBezTo>
                <a:close/>
                <a:moveTo>
                  <a:pt x="8017" y="5432"/>
                </a:moveTo>
                <a:cubicBezTo>
                  <a:pt x="8122" y="5122"/>
                  <a:pt x="8190" y="4797"/>
                  <a:pt x="8218" y="4462"/>
                </a:cubicBezTo>
                <a:lnTo>
                  <a:pt x="7550" y="4138"/>
                </a:lnTo>
                <a:cubicBezTo>
                  <a:pt x="7551" y="4030"/>
                  <a:pt x="7547" y="3921"/>
                  <a:pt x="7537" y="3811"/>
                </a:cubicBezTo>
                <a:cubicBezTo>
                  <a:pt x="7534" y="3773"/>
                  <a:pt x="7529" y="3736"/>
                  <a:pt x="7525" y="3698"/>
                </a:cubicBezTo>
                <a:lnTo>
                  <a:pt x="8154" y="3300"/>
                </a:lnTo>
                <a:cubicBezTo>
                  <a:pt x="8088" y="2970"/>
                  <a:pt x="7984" y="2655"/>
                  <a:pt x="7846" y="2360"/>
                </a:cubicBezTo>
                <a:lnTo>
                  <a:pt x="7103" y="2414"/>
                </a:lnTo>
                <a:cubicBezTo>
                  <a:pt x="7031" y="2285"/>
                  <a:pt x="6950" y="2162"/>
                  <a:pt x="6862" y="2044"/>
                </a:cubicBezTo>
                <a:lnTo>
                  <a:pt x="7207" y="1387"/>
                </a:lnTo>
                <a:cubicBezTo>
                  <a:pt x="6989" y="1138"/>
                  <a:pt x="6741" y="917"/>
                  <a:pt x="6470" y="727"/>
                </a:cubicBezTo>
                <a:lnTo>
                  <a:pt x="5854" y="1144"/>
                </a:lnTo>
                <a:cubicBezTo>
                  <a:pt x="5728" y="1070"/>
                  <a:pt x="5596" y="1003"/>
                  <a:pt x="5460" y="944"/>
                </a:cubicBezTo>
                <a:lnTo>
                  <a:pt x="5431" y="202"/>
                </a:lnTo>
                <a:cubicBezTo>
                  <a:pt x="5122" y="97"/>
                  <a:pt x="4796" y="28"/>
                  <a:pt x="4462" y="0"/>
                </a:cubicBezTo>
                <a:lnTo>
                  <a:pt x="4138" y="669"/>
                </a:lnTo>
                <a:cubicBezTo>
                  <a:pt x="4030" y="668"/>
                  <a:pt x="3921" y="672"/>
                  <a:pt x="3811" y="682"/>
                </a:cubicBezTo>
                <a:cubicBezTo>
                  <a:pt x="3772" y="685"/>
                  <a:pt x="3735" y="690"/>
                  <a:pt x="3698" y="694"/>
                </a:cubicBezTo>
                <a:lnTo>
                  <a:pt x="3301" y="64"/>
                </a:lnTo>
                <a:cubicBezTo>
                  <a:pt x="2970" y="130"/>
                  <a:pt x="2655" y="234"/>
                  <a:pt x="2360" y="373"/>
                </a:cubicBezTo>
                <a:lnTo>
                  <a:pt x="2414" y="1115"/>
                </a:lnTo>
                <a:cubicBezTo>
                  <a:pt x="2285" y="1188"/>
                  <a:pt x="2161" y="1269"/>
                  <a:pt x="2045" y="1357"/>
                </a:cubicBezTo>
                <a:lnTo>
                  <a:pt x="1386" y="1011"/>
                </a:lnTo>
                <a:cubicBezTo>
                  <a:pt x="1138" y="1230"/>
                  <a:pt x="916" y="1478"/>
                  <a:pt x="727" y="1749"/>
                </a:cubicBezTo>
                <a:lnTo>
                  <a:pt x="1145" y="2365"/>
                </a:lnTo>
                <a:cubicBezTo>
                  <a:pt x="1070" y="2491"/>
                  <a:pt x="1002" y="2623"/>
                  <a:pt x="944" y="2758"/>
                </a:cubicBezTo>
                <a:lnTo>
                  <a:pt x="202" y="2787"/>
                </a:lnTo>
                <a:cubicBezTo>
                  <a:pt x="96" y="3097"/>
                  <a:pt x="28" y="3422"/>
                  <a:pt x="0" y="3757"/>
                </a:cubicBezTo>
                <a:lnTo>
                  <a:pt x="669" y="4081"/>
                </a:lnTo>
                <a:cubicBezTo>
                  <a:pt x="668" y="4189"/>
                  <a:pt x="672" y="4298"/>
                  <a:pt x="681" y="4408"/>
                </a:cubicBezTo>
                <a:cubicBezTo>
                  <a:pt x="685" y="4446"/>
                  <a:pt x="689" y="4483"/>
                  <a:pt x="694" y="4521"/>
                </a:cubicBezTo>
                <a:lnTo>
                  <a:pt x="65" y="4918"/>
                </a:lnTo>
                <a:cubicBezTo>
                  <a:pt x="131" y="5248"/>
                  <a:pt x="234" y="5564"/>
                  <a:pt x="373" y="5859"/>
                </a:cubicBezTo>
                <a:lnTo>
                  <a:pt x="1115" y="5805"/>
                </a:lnTo>
                <a:cubicBezTo>
                  <a:pt x="1188" y="5933"/>
                  <a:pt x="1269" y="6057"/>
                  <a:pt x="1357" y="6174"/>
                </a:cubicBezTo>
                <a:lnTo>
                  <a:pt x="1011" y="6832"/>
                </a:lnTo>
                <a:cubicBezTo>
                  <a:pt x="1229" y="7081"/>
                  <a:pt x="1478" y="7302"/>
                  <a:pt x="1749" y="7492"/>
                </a:cubicBezTo>
                <a:lnTo>
                  <a:pt x="2365" y="7074"/>
                </a:lnTo>
                <a:cubicBezTo>
                  <a:pt x="2491" y="7149"/>
                  <a:pt x="2622" y="7216"/>
                  <a:pt x="2758" y="7274"/>
                </a:cubicBezTo>
                <a:lnTo>
                  <a:pt x="2787" y="8017"/>
                </a:lnTo>
                <a:cubicBezTo>
                  <a:pt x="3097" y="8122"/>
                  <a:pt x="3421" y="8191"/>
                  <a:pt x="3756" y="8219"/>
                </a:cubicBezTo>
                <a:lnTo>
                  <a:pt x="4081" y="7550"/>
                </a:lnTo>
                <a:cubicBezTo>
                  <a:pt x="4189" y="7551"/>
                  <a:pt x="4298" y="7547"/>
                  <a:pt x="4408" y="7537"/>
                </a:cubicBezTo>
                <a:cubicBezTo>
                  <a:pt x="4446" y="7534"/>
                  <a:pt x="4483" y="7529"/>
                  <a:pt x="4520" y="7524"/>
                </a:cubicBezTo>
                <a:lnTo>
                  <a:pt x="4917" y="8155"/>
                </a:lnTo>
                <a:cubicBezTo>
                  <a:pt x="5249" y="8089"/>
                  <a:pt x="5564" y="7985"/>
                  <a:pt x="5859" y="7847"/>
                </a:cubicBezTo>
                <a:lnTo>
                  <a:pt x="5805" y="7104"/>
                </a:lnTo>
                <a:cubicBezTo>
                  <a:pt x="5933" y="7030"/>
                  <a:pt x="6057" y="6950"/>
                  <a:pt x="6174" y="6862"/>
                </a:cubicBezTo>
                <a:lnTo>
                  <a:pt x="6832" y="7208"/>
                </a:lnTo>
                <a:cubicBezTo>
                  <a:pt x="7080" y="6989"/>
                  <a:pt x="7302" y="6741"/>
                  <a:pt x="7492" y="6470"/>
                </a:cubicBezTo>
                <a:lnTo>
                  <a:pt x="7075" y="5854"/>
                </a:lnTo>
                <a:cubicBezTo>
                  <a:pt x="7149" y="5728"/>
                  <a:pt x="7216" y="5596"/>
                  <a:pt x="7274" y="5461"/>
                </a:cubicBezTo>
                <a:lnTo>
                  <a:pt x="8017" y="5432"/>
                </a:ln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41" name="Freeform 6">
            <a:extLst>
              <a:ext uri="{FF2B5EF4-FFF2-40B4-BE49-F238E27FC236}">
                <a16:creationId xmlns:a16="http://schemas.microsoft.com/office/drawing/2014/main" xmlns="" id="{163A9DB9-A4CC-4F63-8B97-27A329E8982F}"/>
              </a:ext>
            </a:extLst>
          </p:cNvPr>
          <p:cNvSpPr>
            <a:spLocks noEditPoints="1"/>
          </p:cNvSpPr>
          <p:nvPr/>
        </p:nvSpPr>
        <p:spPr bwMode="auto">
          <a:xfrm rot="234297">
            <a:off x="5432251" y="1975215"/>
            <a:ext cx="1280436" cy="1246098"/>
          </a:xfrm>
          <a:custGeom>
            <a:avLst/>
            <a:gdLst>
              <a:gd name="T0" fmla="*/ 4109 w 8218"/>
              <a:gd name="T1" fmla="*/ 6534 h 8219"/>
              <a:gd name="T2" fmla="*/ 1684 w 8218"/>
              <a:gd name="T3" fmla="*/ 4109 h 8219"/>
              <a:gd name="T4" fmla="*/ 4109 w 8218"/>
              <a:gd name="T5" fmla="*/ 1684 h 8219"/>
              <a:gd name="T6" fmla="*/ 6534 w 8218"/>
              <a:gd name="T7" fmla="*/ 4109 h 8219"/>
              <a:gd name="T8" fmla="*/ 4109 w 8218"/>
              <a:gd name="T9" fmla="*/ 6534 h 8219"/>
              <a:gd name="T10" fmla="*/ 8017 w 8218"/>
              <a:gd name="T11" fmla="*/ 5432 h 8219"/>
              <a:gd name="T12" fmla="*/ 8218 w 8218"/>
              <a:gd name="T13" fmla="*/ 4462 h 8219"/>
              <a:gd name="T14" fmla="*/ 7550 w 8218"/>
              <a:gd name="T15" fmla="*/ 4138 h 8219"/>
              <a:gd name="T16" fmla="*/ 7537 w 8218"/>
              <a:gd name="T17" fmla="*/ 3811 h 8219"/>
              <a:gd name="T18" fmla="*/ 7525 w 8218"/>
              <a:gd name="T19" fmla="*/ 3698 h 8219"/>
              <a:gd name="T20" fmla="*/ 8154 w 8218"/>
              <a:gd name="T21" fmla="*/ 3300 h 8219"/>
              <a:gd name="T22" fmla="*/ 7846 w 8218"/>
              <a:gd name="T23" fmla="*/ 2360 h 8219"/>
              <a:gd name="T24" fmla="*/ 7103 w 8218"/>
              <a:gd name="T25" fmla="*/ 2414 h 8219"/>
              <a:gd name="T26" fmla="*/ 6862 w 8218"/>
              <a:gd name="T27" fmla="*/ 2044 h 8219"/>
              <a:gd name="T28" fmla="*/ 7207 w 8218"/>
              <a:gd name="T29" fmla="*/ 1387 h 8219"/>
              <a:gd name="T30" fmla="*/ 6470 w 8218"/>
              <a:gd name="T31" fmla="*/ 727 h 8219"/>
              <a:gd name="T32" fmla="*/ 5854 w 8218"/>
              <a:gd name="T33" fmla="*/ 1144 h 8219"/>
              <a:gd name="T34" fmla="*/ 5460 w 8218"/>
              <a:gd name="T35" fmla="*/ 944 h 8219"/>
              <a:gd name="T36" fmla="*/ 5431 w 8218"/>
              <a:gd name="T37" fmla="*/ 202 h 8219"/>
              <a:gd name="T38" fmla="*/ 4462 w 8218"/>
              <a:gd name="T39" fmla="*/ 0 h 8219"/>
              <a:gd name="T40" fmla="*/ 4138 w 8218"/>
              <a:gd name="T41" fmla="*/ 669 h 8219"/>
              <a:gd name="T42" fmla="*/ 3811 w 8218"/>
              <a:gd name="T43" fmla="*/ 682 h 8219"/>
              <a:gd name="T44" fmla="*/ 3698 w 8218"/>
              <a:gd name="T45" fmla="*/ 694 h 8219"/>
              <a:gd name="T46" fmla="*/ 3301 w 8218"/>
              <a:gd name="T47" fmla="*/ 64 h 8219"/>
              <a:gd name="T48" fmla="*/ 2360 w 8218"/>
              <a:gd name="T49" fmla="*/ 373 h 8219"/>
              <a:gd name="T50" fmla="*/ 2414 w 8218"/>
              <a:gd name="T51" fmla="*/ 1115 h 8219"/>
              <a:gd name="T52" fmla="*/ 2045 w 8218"/>
              <a:gd name="T53" fmla="*/ 1357 h 8219"/>
              <a:gd name="T54" fmla="*/ 1386 w 8218"/>
              <a:gd name="T55" fmla="*/ 1011 h 8219"/>
              <a:gd name="T56" fmla="*/ 727 w 8218"/>
              <a:gd name="T57" fmla="*/ 1749 h 8219"/>
              <a:gd name="T58" fmla="*/ 1145 w 8218"/>
              <a:gd name="T59" fmla="*/ 2365 h 8219"/>
              <a:gd name="T60" fmla="*/ 944 w 8218"/>
              <a:gd name="T61" fmla="*/ 2758 h 8219"/>
              <a:gd name="T62" fmla="*/ 202 w 8218"/>
              <a:gd name="T63" fmla="*/ 2787 h 8219"/>
              <a:gd name="T64" fmla="*/ 0 w 8218"/>
              <a:gd name="T65" fmla="*/ 3757 h 8219"/>
              <a:gd name="T66" fmla="*/ 669 w 8218"/>
              <a:gd name="T67" fmla="*/ 4081 h 8219"/>
              <a:gd name="T68" fmla="*/ 681 w 8218"/>
              <a:gd name="T69" fmla="*/ 4408 h 8219"/>
              <a:gd name="T70" fmla="*/ 694 w 8218"/>
              <a:gd name="T71" fmla="*/ 4521 h 8219"/>
              <a:gd name="T72" fmla="*/ 65 w 8218"/>
              <a:gd name="T73" fmla="*/ 4918 h 8219"/>
              <a:gd name="T74" fmla="*/ 373 w 8218"/>
              <a:gd name="T75" fmla="*/ 5859 h 8219"/>
              <a:gd name="T76" fmla="*/ 1115 w 8218"/>
              <a:gd name="T77" fmla="*/ 5805 h 8219"/>
              <a:gd name="T78" fmla="*/ 1357 w 8218"/>
              <a:gd name="T79" fmla="*/ 6174 h 8219"/>
              <a:gd name="T80" fmla="*/ 1011 w 8218"/>
              <a:gd name="T81" fmla="*/ 6832 h 8219"/>
              <a:gd name="T82" fmla="*/ 1749 w 8218"/>
              <a:gd name="T83" fmla="*/ 7492 h 8219"/>
              <a:gd name="T84" fmla="*/ 2365 w 8218"/>
              <a:gd name="T85" fmla="*/ 7074 h 8219"/>
              <a:gd name="T86" fmla="*/ 2758 w 8218"/>
              <a:gd name="T87" fmla="*/ 7274 h 8219"/>
              <a:gd name="T88" fmla="*/ 2787 w 8218"/>
              <a:gd name="T89" fmla="*/ 8017 h 8219"/>
              <a:gd name="T90" fmla="*/ 3756 w 8218"/>
              <a:gd name="T91" fmla="*/ 8219 h 8219"/>
              <a:gd name="T92" fmla="*/ 4081 w 8218"/>
              <a:gd name="T93" fmla="*/ 7550 h 8219"/>
              <a:gd name="T94" fmla="*/ 4408 w 8218"/>
              <a:gd name="T95" fmla="*/ 7537 h 8219"/>
              <a:gd name="T96" fmla="*/ 4520 w 8218"/>
              <a:gd name="T97" fmla="*/ 7524 h 8219"/>
              <a:gd name="T98" fmla="*/ 4917 w 8218"/>
              <a:gd name="T99" fmla="*/ 8155 h 8219"/>
              <a:gd name="T100" fmla="*/ 5859 w 8218"/>
              <a:gd name="T101" fmla="*/ 7847 h 8219"/>
              <a:gd name="T102" fmla="*/ 5805 w 8218"/>
              <a:gd name="T103" fmla="*/ 7104 h 8219"/>
              <a:gd name="T104" fmla="*/ 6174 w 8218"/>
              <a:gd name="T105" fmla="*/ 6862 h 8219"/>
              <a:gd name="T106" fmla="*/ 6832 w 8218"/>
              <a:gd name="T107" fmla="*/ 7208 h 8219"/>
              <a:gd name="T108" fmla="*/ 7492 w 8218"/>
              <a:gd name="T109" fmla="*/ 6470 h 8219"/>
              <a:gd name="T110" fmla="*/ 7075 w 8218"/>
              <a:gd name="T111" fmla="*/ 5854 h 8219"/>
              <a:gd name="T112" fmla="*/ 7274 w 8218"/>
              <a:gd name="T113" fmla="*/ 5461 h 8219"/>
              <a:gd name="T114" fmla="*/ 8017 w 8218"/>
              <a:gd name="T115" fmla="*/ 5432 h 8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218" h="8219">
                <a:moveTo>
                  <a:pt x="4109" y="6534"/>
                </a:moveTo>
                <a:cubicBezTo>
                  <a:pt x="2772" y="6534"/>
                  <a:pt x="1684" y="5447"/>
                  <a:pt x="1684" y="4109"/>
                </a:cubicBezTo>
                <a:cubicBezTo>
                  <a:pt x="1684" y="2772"/>
                  <a:pt x="2772" y="1684"/>
                  <a:pt x="4109" y="1684"/>
                </a:cubicBezTo>
                <a:cubicBezTo>
                  <a:pt x="5446" y="1684"/>
                  <a:pt x="6534" y="2772"/>
                  <a:pt x="6534" y="4109"/>
                </a:cubicBezTo>
                <a:cubicBezTo>
                  <a:pt x="6534" y="5447"/>
                  <a:pt x="5446" y="6534"/>
                  <a:pt x="4109" y="6534"/>
                </a:cubicBezTo>
                <a:close/>
                <a:moveTo>
                  <a:pt x="8017" y="5432"/>
                </a:moveTo>
                <a:cubicBezTo>
                  <a:pt x="8122" y="5122"/>
                  <a:pt x="8190" y="4797"/>
                  <a:pt x="8218" y="4462"/>
                </a:cubicBezTo>
                <a:lnTo>
                  <a:pt x="7550" y="4138"/>
                </a:lnTo>
                <a:cubicBezTo>
                  <a:pt x="7551" y="4030"/>
                  <a:pt x="7547" y="3921"/>
                  <a:pt x="7537" y="3811"/>
                </a:cubicBezTo>
                <a:cubicBezTo>
                  <a:pt x="7534" y="3773"/>
                  <a:pt x="7529" y="3736"/>
                  <a:pt x="7525" y="3698"/>
                </a:cubicBezTo>
                <a:lnTo>
                  <a:pt x="8154" y="3300"/>
                </a:lnTo>
                <a:cubicBezTo>
                  <a:pt x="8088" y="2970"/>
                  <a:pt x="7984" y="2655"/>
                  <a:pt x="7846" y="2360"/>
                </a:cubicBezTo>
                <a:lnTo>
                  <a:pt x="7103" y="2414"/>
                </a:lnTo>
                <a:cubicBezTo>
                  <a:pt x="7031" y="2285"/>
                  <a:pt x="6950" y="2162"/>
                  <a:pt x="6862" y="2044"/>
                </a:cubicBezTo>
                <a:lnTo>
                  <a:pt x="7207" y="1387"/>
                </a:lnTo>
                <a:cubicBezTo>
                  <a:pt x="6989" y="1138"/>
                  <a:pt x="6741" y="917"/>
                  <a:pt x="6470" y="727"/>
                </a:cubicBezTo>
                <a:lnTo>
                  <a:pt x="5854" y="1144"/>
                </a:lnTo>
                <a:cubicBezTo>
                  <a:pt x="5728" y="1070"/>
                  <a:pt x="5596" y="1003"/>
                  <a:pt x="5460" y="944"/>
                </a:cubicBezTo>
                <a:lnTo>
                  <a:pt x="5431" y="202"/>
                </a:lnTo>
                <a:cubicBezTo>
                  <a:pt x="5122" y="97"/>
                  <a:pt x="4796" y="28"/>
                  <a:pt x="4462" y="0"/>
                </a:cubicBezTo>
                <a:lnTo>
                  <a:pt x="4138" y="669"/>
                </a:lnTo>
                <a:cubicBezTo>
                  <a:pt x="4030" y="668"/>
                  <a:pt x="3921" y="672"/>
                  <a:pt x="3811" y="682"/>
                </a:cubicBezTo>
                <a:cubicBezTo>
                  <a:pt x="3772" y="685"/>
                  <a:pt x="3735" y="690"/>
                  <a:pt x="3698" y="694"/>
                </a:cubicBezTo>
                <a:lnTo>
                  <a:pt x="3301" y="64"/>
                </a:lnTo>
                <a:cubicBezTo>
                  <a:pt x="2970" y="130"/>
                  <a:pt x="2655" y="234"/>
                  <a:pt x="2360" y="373"/>
                </a:cubicBezTo>
                <a:lnTo>
                  <a:pt x="2414" y="1115"/>
                </a:lnTo>
                <a:cubicBezTo>
                  <a:pt x="2285" y="1188"/>
                  <a:pt x="2161" y="1269"/>
                  <a:pt x="2045" y="1357"/>
                </a:cubicBezTo>
                <a:lnTo>
                  <a:pt x="1386" y="1011"/>
                </a:lnTo>
                <a:cubicBezTo>
                  <a:pt x="1138" y="1230"/>
                  <a:pt x="916" y="1478"/>
                  <a:pt x="727" y="1749"/>
                </a:cubicBezTo>
                <a:lnTo>
                  <a:pt x="1145" y="2365"/>
                </a:lnTo>
                <a:cubicBezTo>
                  <a:pt x="1070" y="2491"/>
                  <a:pt x="1002" y="2623"/>
                  <a:pt x="944" y="2758"/>
                </a:cubicBezTo>
                <a:lnTo>
                  <a:pt x="202" y="2787"/>
                </a:lnTo>
                <a:cubicBezTo>
                  <a:pt x="96" y="3097"/>
                  <a:pt x="28" y="3422"/>
                  <a:pt x="0" y="3757"/>
                </a:cubicBezTo>
                <a:lnTo>
                  <a:pt x="669" y="4081"/>
                </a:lnTo>
                <a:cubicBezTo>
                  <a:pt x="668" y="4189"/>
                  <a:pt x="672" y="4298"/>
                  <a:pt x="681" y="4408"/>
                </a:cubicBezTo>
                <a:cubicBezTo>
                  <a:pt x="685" y="4446"/>
                  <a:pt x="689" y="4483"/>
                  <a:pt x="694" y="4521"/>
                </a:cubicBezTo>
                <a:lnTo>
                  <a:pt x="65" y="4918"/>
                </a:lnTo>
                <a:cubicBezTo>
                  <a:pt x="131" y="5248"/>
                  <a:pt x="234" y="5564"/>
                  <a:pt x="373" y="5859"/>
                </a:cubicBezTo>
                <a:lnTo>
                  <a:pt x="1115" y="5805"/>
                </a:lnTo>
                <a:cubicBezTo>
                  <a:pt x="1188" y="5933"/>
                  <a:pt x="1269" y="6057"/>
                  <a:pt x="1357" y="6174"/>
                </a:cubicBezTo>
                <a:lnTo>
                  <a:pt x="1011" y="6832"/>
                </a:lnTo>
                <a:cubicBezTo>
                  <a:pt x="1229" y="7081"/>
                  <a:pt x="1478" y="7302"/>
                  <a:pt x="1749" y="7492"/>
                </a:cubicBezTo>
                <a:lnTo>
                  <a:pt x="2365" y="7074"/>
                </a:lnTo>
                <a:cubicBezTo>
                  <a:pt x="2491" y="7149"/>
                  <a:pt x="2622" y="7216"/>
                  <a:pt x="2758" y="7274"/>
                </a:cubicBezTo>
                <a:lnTo>
                  <a:pt x="2787" y="8017"/>
                </a:lnTo>
                <a:cubicBezTo>
                  <a:pt x="3097" y="8122"/>
                  <a:pt x="3421" y="8191"/>
                  <a:pt x="3756" y="8219"/>
                </a:cubicBezTo>
                <a:lnTo>
                  <a:pt x="4081" y="7550"/>
                </a:lnTo>
                <a:cubicBezTo>
                  <a:pt x="4189" y="7551"/>
                  <a:pt x="4298" y="7547"/>
                  <a:pt x="4408" y="7537"/>
                </a:cubicBezTo>
                <a:cubicBezTo>
                  <a:pt x="4446" y="7534"/>
                  <a:pt x="4483" y="7529"/>
                  <a:pt x="4520" y="7524"/>
                </a:cubicBezTo>
                <a:lnTo>
                  <a:pt x="4917" y="8155"/>
                </a:lnTo>
                <a:cubicBezTo>
                  <a:pt x="5249" y="8089"/>
                  <a:pt x="5564" y="7985"/>
                  <a:pt x="5859" y="7847"/>
                </a:cubicBezTo>
                <a:lnTo>
                  <a:pt x="5805" y="7104"/>
                </a:lnTo>
                <a:cubicBezTo>
                  <a:pt x="5933" y="7030"/>
                  <a:pt x="6057" y="6950"/>
                  <a:pt x="6174" y="6862"/>
                </a:cubicBezTo>
                <a:lnTo>
                  <a:pt x="6832" y="7208"/>
                </a:lnTo>
                <a:cubicBezTo>
                  <a:pt x="7080" y="6989"/>
                  <a:pt x="7302" y="6741"/>
                  <a:pt x="7492" y="6470"/>
                </a:cubicBezTo>
                <a:lnTo>
                  <a:pt x="7075" y="5854"/>
                </a:lnTo>
                <a:cubicBezTo>
                  <a:pt x="7149" y="5728"/>
                  <a:pt x="7216" y="5596"/>
                  <a:pt x="7274" y="5461"/>
                </a:cubicBezTo>
                <a:lnTo>
                  <a:pt x="8017" y="5432"/>
                </a:lnTo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43" name="Freeform 6">
            <a:extLst>
              <a:ext uri="{FF2B5EF4-FFF2-40B4-BE49-F238E27FC236}">
                <a16:creationId xmlns:a16="http://schemas.microsoft.com/office/drawing/2014/main" xmlns="" id="{163A9DB9-A4CC-4F63-8B97-27A329E8982F}"/>
              </a:ext>
            </a:extLst>
          </p:cNvPr>
          <p:cNvSpPr>
            <a:spLocks noEditPoints="1"/>
          </p:cNvSpPr>
          <p:nvPr/>
        </p:nvSpPr>
        <p:spPr bwMode="auto">
          <a:xfrm rot="234297">
            <a:off x="9460957" y="1975215"/>
            <a:ext cx="1280436" cy="1246098"/>
          </a:xfrm>
          <a:custGeom>
            <a:avLst/>
            <a:gdLst>
              <a:gd name="T0" fmla="*/ 4109 w 8218"/>
              <a:gd name="T1" fmla="*/ 6534 h 8219"/>
              <a:gd name="T2" fmla="*/ 1684 w 8218"/>
              <a:gd name="T3" fmla="*/ 4109 h 8219"/>
              <a:gd name="T4" fmla="*/ 4109 w 8218"/>
              <a:gd name="T5" fmla="*/ 1684 h 8219"/>
              <a:gd name="T6" fmla="*/ 6534 w 8218"/>
              <a:gd name="T7" fmla="*/ 4109 h 8219"/>
              <a:gd name="T8" fmla="*/ 4109 w 8218"/>
              <a:gd name="T9" fmla="*/ 6534 h 8219"/>
              <a:gd name="T10" fmla="*/ 8017 w 8218"/>
              <a:gd name="T11" fmla="*/ 5432 h 8219"/>
              <a:gd name="T12" fmla="*/ 8218 w 8218"/>
              <a:gd name="T13" fmla="*/ 4462 h 8219"/>
              <a:gd name="T14" fmla="*/ 7550 w 8218"/>
              <a:gd name="T15" fmla="*/ 4138 h 8219"/>
              <a:gd name="T16" fmla="*/ 7537 w 8218"/>
              <a:gd name="T17" fmla="*/ 3811 h 8219"/>
              <a:gd name="T18" fmla="*/ 7525 w 8218"/>
              <a:gd name="T19" fmla="*/ 3698 h 8219"/>
              <a:gd name="T20" fmla="*/ 8154 w 8218"/>
              <a:gd name="T21" fmla="*/ 3300 h 8219"/>
              <a:gd name="T22" fmla="*/ 7846 w 8218"/>
              <a:gd name="T23" fmla="*/ 2360 h 8219"/>
              <a:gd name="T24" fmla="*/ 7103 w 8218"/>
              <a:gd name="T25" fmla="*/ 2414 h 8219"/>
              <a:gd name="T26" fmla="*/ 6862 w 8218"/>
              <a:gd name="T27" fmla="*/ 2044 h 8219"/>
              <a:gd name="T28" fmla="*/ 7207 w 8218"/>
              <a:gd name="T29" fmla="*/ 1387 h 8219"/>
              <a:gd name="T30" fmla="*/ 6470 w 8218"/>
              <a:gd name="T31" fmla="*/ 727 h 8219"/>
              <a:gd name="T32" fmla="*/ 5854 w 8218"/>
              <a:gd name="T33" fmla="*/ 1144 h 8219"/>
              <a:gd name="T34" fmla="*/ 5460 w 8218"/>
              <a:gd name="T35" fmla="*/ 944 h 8219"/>
              <a:gd name="T36" fmla="*/ 5431 w 8218"/>
              <a:gd name="T37" fmla="*/ 202 h 8219"/>
              <a:gd name="T38" fmla="*/ 4462 w 8218"/>
              <a:gd name="T39" fmla="*/ 0 h 8219"/>
              <a:gd name="T40" fmla="*/ 4138 w 8218"/>
              <a:gd name="T41" fmla="*/ 669 h 8219"/>
              <a:gd name="T42" fmla="*/ 3811 w 8218"/>
              <a:gd name="T43" fmla="*/ 682 h 8219"/>
              <a:gd name="T44" fmla="*/ 3698 w 8218"/>
              <a:gd name="T45" fmla="*/ 694 h 8219"/>
              <a:gd name="T46" fmla="*/ 3301 w 8218"/>
              <a:gd name="T47" fmla="*/ 64 h 8219"/>
              <a:gd name="T48" fmla="*/ 2360 w 8218"/>
              <a:gd name="T49" fmla="*/ 373 h 8219"/>
              <a:gd name="T50" fmla="*/ 2414 w 8218"/>
              <a:gd name="T51" fmla="*/ 1115 h 8219"/>
              <a:gd name="T52" fmla="*/ 2045 w 8218"/>
              <a:gd name="T53" fmla="*/ 1357 h 8219"/>
              <a:gd name="T54" fmla="*/ 1386 w 8218"/>
              <a:gd name="T55" fmla="*/ 1011 h 8219"/>
              <a:gd name="T56" fmla="*/ 727 w 8218"/>
              <a:gd name="T57" fmla="*/ 1749 h 8219"/>
              <a:gd name="T58" fmla="*/ 1145 w 8218"/>
              <a:gd name="T59" fmla="*/ 2365 h 8219"/>
              <a:gd name="T60" fmla="*/ 944 w 8218"/>
              <a:gd name="T61" fmla="*/ 2758 h 8219"/>
              <a:gd name="T62" fmla="*/ 202 w 8218"/>
              <a:gd name="T63" fmla="*/ 2787 h 8219"/>
              <a:gd name="T64" fmla="*/ 0 w 8218"/>
              <a:gd name="T65" fmla="*/ 3757 h 8219"/>
              <a:gd name="T66" fmla="*/ 669 w 8218"/>
              <a:gd name="T67" fmla="*/ 4081 h 8219"/>
              <a:gd name="T68" fmla="*/ 681 w 8218"/>
              <a:gd name="T69" fmla="*/ 4408 h 8219"/>
              <a:gd name="T70" fmla="*/ 694 w 8218"/>
              <a:gd name="T71" fmla="*/ 4521 h 8219"/>
              <a:gd name="T72" fmla="*/ 65 w 8218"/>
              <a:gd name="T73" fmla="*/ 4918 h 8219"/>
              <a:gd name="T74" fmla="*/ 373 w 8218"/>
              <a:gd name="T75" fmla="*/ 5859 h 8219"/>
              <a:gd name="T76" fmla="*/ 1115 w 8218"/>
              <a:gd name="T77" fmla="*/ 5805 h 8219"/>
              <a:gd name="T78" fmla="*/ 1357 w 8218"/>
              <a:gd name="T79" fmla="*/ 6174 h 8219"/>
              <a:gd name="T80" fmla="*/ 1011 w 8218"/>
              <a:gd name="T81" fmla="*/ 6832 h 8219"/>
              <a:gd name="T82" fmla="*/ 1749 w 8218"/>
              <a:gd name="T83" fmla="*/ 7492 h 8219"/>
              <a:gd name="T84" fmla="*/ 2365 w 8218"/>
              <a:gd name="T85" fmla="*/ 7074 h 8219"/>
              <a:gd name="T86" fmla="*/ 2758 w 8218"/>
              <a:gd name="T87" fmla="*/ 7274 h 8219"/>
              <a:gd name="T88" fmla="*/ 2787 w 8218"/>
              <a:gd name="T89" fmla="*/ 8017 h 8219"/>
              <a:gd name="T90" fmla="*/ 3756 w 8218"/>
              <a:gd name="T91" fmla="*/ 8219 h 8219"/>
              <a:gd name="T92" fmla="*/ 4081 w 8218"/>
              <a:gd name="T93" fmla="*/ 7550 h 8219"/>
              <a:gd name="T94" fmla="*/ 4408 w 8218"/>
              <a:gd name="T95" fmla="*/ 7537 h 8219"/>
              <a:gd name="T96" fmla="*/ 4520 w 8218"/>
              <a:gd name="T97" fmla="*/ 7524 h 8219"/>
              <a:gd name="T98" fmla="*/ 4917 w 8218"/>
              <a:gd name="T99" fmla="*/ 8155 h 8219"/>
              <a:gd name="T100" fmla="*/ 5859 w 8218"/>
              <a:gd name="T101" fmla="*/ 7847 h 8219"/>
              <a:gd name="T102" fmla="*/ 5805 w 8218"/>
              <a:gd name="T103" fmla="*/ 7104 h 8219"/>
              <a:gd name="T104" fmla="*/ 6174 w 8218"/>
              <a:gd name="T105" fmla="*/ 6862 h 8219"/>
              <a:gd name="T106" fmla="*/ 6832 w 8218"/>
              <a:gd name="T107" fmla="*/ 7208 h 8219"/>
              <a:gd name="T108" fmla="*/ 7492 w 8218"/>
              <a:gd name="T109" fmla="*/ 6470 h 8219"/>
              <a:gd name="T110" fmla="*/ 7075 w 8218"/>
              <a:gd name="T111" fmla="*/ 5854 h 8219"/>
              <a:gd name="T112" fmla="*/ 7274 w 8218"/>
              <a:gd name="T113" fmla="*/ 5461 h 8219"/>
              <a:gd name="T114" fmla="*/ 8017 w 8218"/>
              <a:gd name="T115" fmla="*/ 5432 h 8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218" h="8219">
                <a:moveTo>
                  <a:pt x="4109" y="6534"/>
                </a:moveTo>
                <a:cubicBezTo>
                  <a:pt x="2772" y="6534"/>
                  <a:pt x="1684" y="5447"/>
                  <a:pt x="1684" y="4109"/>
                </a:cubicBezTo>
                <a:cubicBezTo>
                  <a:pt x="1684" y="2772"/>
                  <a:pt x="2772" y="1684"/>
                  <a:pt x="4109" y="1684"/>
                </a:cubicBezTo>
                <a:cubicBezTo>
                  <a:pt x="5446" y="1684"/>
                  <a:pt x="6534" y="2772"/>
                  <a:pt x="6534" y="4109"/>
                </a:cubicBezTo>
                <a:cubicBezTo>
                  <a:pt x="6534" y="5447"/>
                  <a:pt x="5446" y="6534"/>
                  <a:pt x="4109" y="6534"/>
                </a:cubicBezTo>
                <a:close/>
                <a:moveTo>
                  <a:pt x="8017" y="5432"/>
                </a:moveTo>
                <a:cubicBezTo>
                  <a:pt x="8122" y="5122"/>
                  <a:pt x="8190" y="4797"/>
                  <a:pt x="8218" y="4462"/>
                </a:cubicBezTo>
                <a:lnTo>
                  <a:pt x="7550" y="4138"/>
                </a:lnTo>
                <a:cubicBezTo>
                  <a:pt x="7551" y="4030"/>
                  <a:pt x="7547" y="3921"/>
                  <a:pt x="7537" y="3811"/>
                </a:cubicBezTo>
                <a:cubicBezTo>
                  <a:pt x="7534" y="3773"/>
                  <a:pt x="7529" y="3736"/>
                  <a:pt x="7525" y="3698"/>
                </a:cubicBezTo>
                <a:lnTo>
                  <a:pt x="8154" y="3300"/>
                </a:lnTo>
                <a:cubicBezTo>
                  <a:pt x="8088" y="2970"/>
                  <a:pt x="7984" y="2655"/>
                  <a:pt x="7846" y="2360"/>
                </a:cubicBezTo>
                <a:lnTo>
                  <a:pt x="7103" y="2414"/>
                </a:lnTo>
                <a:cubicBezTo>
                  <a:pt x="7031" y="2285"/>
                  <a:pt x="6950" y="2162"/>
                  <a:pt x="6862" y="2044"/>
                </a:cubicBezTo>
                <a:lnTo>
                  <a:pt x="7207" y="1387"/>
                </a:lnTo>
                <a:cubicBezTo>
                  <a:pt x="6989" y="1138"/>
                  <a:pt x="6741" y="917"/>
                  <a:pt x="6470" y="727"/>
                </a:cubicBezTo>
                <a:lnTo>
                  <a:pt x="5854" y="1144"/>
                </a:lnTo>
                <a:cubicBezTo>
                  <a:pt x="5728" y="1070"/>
                  <a:pt x="5596" y="1003"/>
                  <a:pt x="5460" y="944"/>
                </a:cubicBezTo>
                <a:lnTo>
                  <a:pt x="5431" y="202"/>
                </a:lnTo>
                <a:cubicBezTo>
                  <a:pt x="5122" y="97"/>
                  <a:pt x="4796" y="28"/>
                  <a:pt x="4462" y="0"/>
                </a:cubicBezTo>
                <a:lnTo>
                  <a:pt x="4138" y="669"/>
                </a:lnTo>
                <a:cubicBezTo>
                  <a:pt x="4030" y="668"/>
                  <a:pt x="3921" y="672"/>
                  <a:pt x="3811" y="682"/>
                </a:cubicBezTo>
                <a:cubicBezTo>
                  <a:pt x="3772" y="685"/>
                  <a:pt x="3735" y="690"/>
                  <a:pt x="3698" y="694"/>
                </a:cubicBezTo>
                <a:lnTo>
                  <a:pt x="3301" y="64"/>
                </a:lnTo>
                <a:cubicBezTo>
                  <a:pt x="2970" y="130"/>
                  <a:pt x="2655" y="234"/>
                  <a:pt x="2360" y="373"/>
                </a:cubicBezTo>
                <a:lnTo>
                  <a:pt x="2414" y="1115"/>
                </a:lnTo>
                <a:cubicBezTo>
                  <a:pt x="2285" y="1188"/>
                  <a:pt x="2161" y="1269"/>
                  <a:pt x="2045" y="1357"/>
                </a:cubicBezTo>
                <a:lnTo>
                  <a:pt x="1386" y="1011"/>
                </a:lnTo>
                <a:cubicBezTo>
                  <a:pt x="1138" y="1230"/>
                  <a:pt x="916" y="1478"/>
                  <a:pt x="727" y="1749"/>
                </a:cubicBezTo>
                <a:lnTo>
                  <a:pt x="1145" y="2365"/>
                </a:lnTo>
                <a:cubicBezTo>
                  <a:pt x="1070" y="2491"/>
                  <a:pt x="1002" y="2623"/>
                  <a:pt x="944" y="2758"/>
                </a:cubicBezTo>
                <a:lnTo>
                  <a:pt x="202" y="2787"/>
                </a:lnTo>
                <a:cubicBezTo>
                  <a:pt x="96" y="3097"/>
                  <a:pt x="28" y="3422"/>
                  <a:pt x="0" y="3757"/>
                </a:cubicBezTo>
                <a:lnTo>
                  <a:pt x="669" y="4081"/>
                </a:lnTo>
                <a:cubicBezTo>
                  <a:pt x="668" y="4189"/>
                  <a:pt x="672" y="4298"/>
                  <a:pt x="681" y="4408"/>
                </a:cubicBezTo>
                <a:cubicBezTo>
                  <a:pt x="685" y="4446"/>
                  <a:pt x="689" y="4483"/>
                  <a:pt x="694" y="4521"/>
                </a:cubicBezTo>
                <a:lnTo>
                  <a:pt x="65" y="4918"/>
                </a:lnTo>
                <a:cubicBezTo>
                  <a:pt x="131" y="5248"/>
                  <a:pt x="234" y="5564"/>
                  <a:pt x="373" y="5859"/>
                </a:cubicBezTo>
                <a:lnTo>
                  <a:pt x="1115" y="5805"/>
                </a:lnTo>
                <a:cubicBezTo>
                  <a:pt x="1188" y="5933"/>
                  <a:pt x="1269" y="6057"/>
                  <a:pt x="1357" y="6174"/>
                </a:cubicBezTo>
                <a:lnTo>
                  <a:pt x="1011" y="6832"/>
                </a:lnTo>
                <a:cubicBezTo>
                  <a:pt x="1229" y="7081"/>
                  <a:pt x="1478" y="7302"/>
                  <a:pt x="1749" y="7492"/>
                </a:cubicBezTo>
                <a:lnTo>
                  <a:pt x="2365" y="7074"/>
                </a:lnTo>
                <a:cubicBezTo>
                  <a:pt x="2491" y="7149"/>
                  <a:pt x="2622" y="7216"/>
                  <a:pt x="2758" y="7274"/>
                </a:cubicBezTo>
                <a:lnTo>
                  <a:pt x="2787" y="8017"/>
                </a:lnTo>
                <a:cubicBezTo>
                  <a:pt x="3097" y="8122"/>
                  <a:pt x="3421" y="8191"/>
                  <a:pt x="3756" y="8219"/>
                </a:cubicBezTo>
                <a:lnTo>
                  <a:pt x="4081" y="7550"/>
                </a:lnTo>
                <a:cubicBezTo>
                  <a:pt x="4189" y="7551"/>
                  <a:pt x="4298" y="7547"/>
                  <a:pt x="4408" y="7537"/>
                </a:cubicBezTo>
                <a:cubicBezTo>
                  <a:pt x="4446" y="7534"/>
                  <a:pt x="4483" y="7529"/>
                  <a:pt x="4520" y="7524"/>
                </a:cubicBezTo>
                <a:lnTo>
                  <a:pt x="4917" y="8155"/>
                </a:lnTo>
                <a:cubicBezTo>
                  <a:pt x="5249" y="8089"/>
                  <a:pt x="5564" y="7985"/>
                  <a:pt x="5859" y="7847"/>
                </a:cubicBezTo>
                <a:lnTo>
                  <a:pt x="5805" y="7104"/>
                </a:lnTo>
                <a:cubicBezTo>
                  <a:pt x="5933" y="7030"/>
                  <a:pt x="6057" y="6950"/>
                  <a:pt x="6174" y="6862"/>
                </a:cubicBezTo>
                <a:lnTo>
                  <a:pt x="6832" y="7208"/>
                </a:lnTo>
                <a:cubicBezTo>
                  <a:pt x="7080" y="6989"/>
                  <a:pt x="7302" y="6741"/>
                  <a:pt x="7492" y="6470"/>
                </a:cubicBezTo>
                <a:lnTo>
                  <a:pt x="7075" y="5854"/>
                </a:lnTo>
                <a:cubicBezTo>
                  <a:pt x="7149" y="5728"/>
                  <a:pt x="7216" y="5596"/>
                  <a:pt x="7274" y="5461"/>
                </a:cubicBezTo>
                <a:lnTo>
                  <a:pt x="8017" y="5432"/>
                </a:lnTo>
              </a:path>
            </a:pathLst>
          </a:custGeom>
          <a:solidFill>
            <a:srgbClr val="AC000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600" dirty="0"/>
          </a:p>
        </p:txBody>
      </p:sp>
      <p:sp>
        <p:nvSpPr>
          <p:cNvPr id="144" name="Oval 16">
            <a:extLst>
              <a:ext uri="{FF2B5EF4-FFF2-40B4-BE49-F238E27FC236}">
                <a16:creationId xmlns:a16="http://schemas.microsoft.com/office/drawing/2014/main" xmlns="" id="{EB8209A2-92D6-4316-A3FA-32DE046034FD}"/>
              </a:ext>
            </a:extLst>
          </p:cNvPr>
          <p:cNvSpPr/>
          <p:nvPr/>
        </p:nvSpPr>
        <p:spPr>
          <a:xfrm>
            <a:off x="9683470" y="2211305"/>
            <a:ext cx="832112" cy="810223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2,229</a:t>
            </a:r>
          </a:p>
          <a:p>
            <a:pPr algn="ctr"/>
            <a:r>
              <a:rPr lang="en-US" sz="1100" b="1" dirty="0">
                <a:solidFill>
                  <a:schemeClr val="tx2"/>
                </a:solidFill>
              </a:rPr>
              <a:t>E</a:t>
            </a:r>
            <a:r>
              <a:rPr lang="en-US" sz="1100" b="1" dirty="0" smtClean="0">
                <a:solidFill>
                  <a:schemeClr val="tx2"/>
                </a:solidFill>
              </a:rPr>
              <a:t>mpresas </a:t>
            </a:r>
            <a:endParaRPr lang="en-US" sz="1100" b="1" dirty="0">
              <a:solidFill>
                <a:schemeClr val="tx2"/>
              </a:solidFill>
            </a:endParaRPr>
          </a:p>
        </p:txBody>
      </p:sp>
      <p:sp>
        <p:nvSpPr>
          <p:cNvPr id="147" name="Rectángulo redondeado 146"/>
          <p:cNvSpPr/>
          <p:nvPr/>
        </p:nvSpPr>
        <p:spPr>
          <a:xfrm>
            <a:off x="4378705" y="4898556"/>
            <a:ext cx="3173364" cy="36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400" b="1" dirty="0" smtClean="0">
                <a:solidFill>
                  <a:schemeClr val="tx1"/>
                </a:solidFill>
              </a:rPr>
              <a:t>Entrevistadas: </a:t>
            </a:r>
            <a:r>
              <a:rPr lang="es-PE" sz="1400" dirty="0" smtClean="0">
                <a:solidFill>
                  <a:schemeClr val="tx1"/>
                </a:solidFill>
              </a:rPr>
              <a:t>86.2% </a:t>
            </a:r>
            <a:r>
              <a:rPr lang="es-PE" sz="1400" dirty="0">
                <a:solidFill>
                  <a:schemeClr val="tx1"/>
                </a:solidFill>
              </a:rPr>
              <a:t>- </a:t>
            </a:r>
            <a:r>
              <a:rPr lang="es-PE" sz="1400" dirty="0" smtClean="0">
                <a:solidFill>
                  <a:schemeClr val="tx1"/>
                </a:solidFill>
              </a:rPr>
              <a:t>1,452 </a:t>
            </a:r>
            <a:r>
              <a:rPr lang="es-PE" sz="1400" dirty="0">
                <a:solidFill>
                  <a:schemeClr val="tx1"/>
                </a:solidFill>
              </a:rPr>
              <a:t>empresas</a:t>
            </a:r>
            <a:endParaRPr lang="es-PE" sz="1400" dirty="0" smtClean="0">
              <a:solidFill>
                <a:schemeClr val="tx1"/>
              </a:solidFill>
            </a:endParaRPr>
          </a:p>
        </p:txBody>
      </p:sp>
      <p:sp>
        <p:nvSpPr>
          <p:cNvPr id="149" name="Rectángulo redondeado 148"/>
          <p:cNvSpPr/>
          <p:nvPr/>
        </p:nvSpPr>
        <p:spPr>
          <a:xfrm>
            <a:off x="455573" y="4915018"/>
            <a:ext cx="3120204" cy="36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400" b="1" dirty="0" smtClean="0">
                <a:solidFill>
                  <a:schemeClr val="tx1"/>
                </a:solidFill>
              </a:rPr>
              <a:t>Entrevistadas: </a:t>
            </a:r>
            <a:r>
              <a:rPr lang="es-PE" sz="1400" dirty="0" smtClean="0">
                <a:solidFill>
                  <a:schemeClr val="tx1"/>
                </a:solidFill>
              </a:rPr>
              <a:t>92.1% - 1,124 empresas</a:t>
            </a:r>
          </a:p>
        </p:txBody>
      </p:sp>
      <p:sp>
        <p:nvSpPr>
          <p:cNvPr id="150" name="Oval 16">
            <a:extLst>
              <a:ext uri="{FF2B5EF4-FFF2-40B4-BE49-F238E27FC236}">
                <a16:creationId xmlns:a16="http://schemas.microsoft.com/office/drawing/2014/main" xmlns="" id="{EB8209A2-92D6-4316-A3FA-32DE046034FD}"/>
              </a:ext>
            </a:extLst>
          </p:cNvPr>
          <p:cNvSpPr/>
          <p:nvPr/>
        </p:nvSpPr>
        <p:spPr>
          <a:xfrm>
            <a:off x="1489538" y="2193152"/>
            <a:ext cx="832112" cy="810223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1,220</a:t>
            </a:r>
          </a:p>
          <a:p>
            <a:pPr algn="ctr"/>
            <a:r>
              <a:rPr lang="en-US" sz="1100" b="1" dirty="0">
                <a:solidFill>
                  <a:schemeClr val="tx2"/>
                </a:solidFill>
              </a:rPr>
              <a:t>E</a:t>
            </a:r>
            <a:r>
              <a:rPr lang="en-US" sz="1100" b="1" dirty="0" smtClean="0">
                <a:solidFill>
                  <a:schemeClr val="tx2"/>
                </a:solidFill>
              </a:rPr>
              <a:t>mpresas </a:t>
            </a:r>
            <a:endParaRPr lang="en-US" sz="1100" b="1" dirty="0">
              <a:solidFill>
                <a:schemeClr val="tx2"/>
              </a:solidFill>
            </a:endParaRPr>
          </a:p>
        </p:txBody>
      </p:sp>
      <p:sp>
        <p:nvSpPr>
          <p:cNvPr id="151" name="Oval 16">
            <a:extLst>
              <a:ext uri="{FF2B5EF4-FFF2-40B4-BE49-F238E27FC236}">
                <a16:creationId xmlns:a16="http://schemas.microsoft.com/office/drawing/2014/main" xmlns="" id="{EB8209A2-92D6-4316-A3FA-32DE046034FD}"/>
              </a:ext>
            </a:extLst>
          </p:cNvPr>
          <p:cNvSpPr/>
          <p:nvPr/>
        </p:nvSpPr>
        <p:spPr>
          <a:xfrm>
            <a:off x="5639257" y="2188352"/>
            <a:ext cx="832112" cy="810223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1,684</a:t>
            </a:r>
          </a:p>
          <a:p>
            <a:pPr algn="ctr"/>
            <a:r>
              <a:rPr lang="en-US" sz="1100" b="1" dirty="0" smtClean="0">
                <a:solidFill>
                  <a:schemeClr val="tx2"/>
                </a:solidFill>
              </a:rPr>
              <a:t>Empresas </a:t>
            </a:r>
            <a:endParaRPr lang="en-US" sz="1100" b="1" dirty="0">
              <a:solidFill>
                <a:schemeClr val="tx2"/>
              </a:solidFill>
            </a:endParaRPr>
          </a:p>
        </p:txBody>
      </p:sp>
      <p:sp>
        <p:nvSpPr>
          <p:cNvPr id="152" name="Rectángulo redondeado 151"/>
          <p:cNvSpPr/>
          <p:nvPr/>
        </p:nvSpPr>
        <p:spPr>
          <a:xfrm>
            <a:off x="8447794" y="5018619"/>
            <a:ext cx="3173364" cy="36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400" b="1" dirty="0" smtClean="0">
                <a:solidFill>
                  <a:schemeClr val="tx1"/>
                </a:solidFill>
              </a:rPr>
              <a:t>Entrevistadas: </a:t>
            </a:r>
            <a:r>
              <a:rPr lang="es-PE" sz="1400" dirty="0" smtClean="0">
                <a:solidFill>
                  <a:schemeClr val="tx1"/>
                </a:solidFill>
              </a:rPr>
              <a:t>93.5% - 2,084 </a:t>
            </a:r>
            <a:r>
              <a:rPr lang="es-PE" sz="1400" dirty="0">
                <a:solidFill>
                  <a:schemeClr val="tx1"/>
                </a:solidFill>
              </a:rPr>
              <a:t>empresas</a:t>
            </a:r>
            <a:endParaRPr lang="es-PE" sz="1400" dirty="0" smtClean="0">
              <a:solidFill>
                <a:schemeClr val="tx1"/>
              </a:solidFill>
            </a:endParaRPr>
          </a:p>
        </p:txBody>
      </p:sp>
      <p:sp>
        <p:nvSpPr>
          <p:cNvPr id="56" name="Rectángulo redondeado 55"/>
          <p:cNvSpPr/>
          <p:nvPr/>
        </p:nvSpPr>
        <p:spPr>
          <a:xfrm>
            <a:off x="8438650" y="4789472"/>
            <a:ext cx="2790570" cy="36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400" b="1" dirty="0" smtClean="0">
                <a:solidFill>
                  <a:schemeClr val="tx1"/>
                </a:solidFill>
              </a:rPr>
              <a:t>Periodo de referencia: </a:t>
            </a:r>
            <a:r>
              <a:rPr lang="es-PE" sz="1400" dirty="0" smtClean="0">
                <a:solidFill>
                  <a:schemeClr val="tx1"/>
                </a:solidFill>
              </a:rPr>
              <a:t>2015-2017</a:t>
            </a:r>
          </a:p>
        </p:txBody>
      </p:sp>
      <p:sp>
        <p:nvSpPr>
          <p:cNvPr id="57" name="Rectángulo redondeado 56"/>
          <p:cNvSpPr/>
          <p:nvPr/>
        </p:nvSpPr>
        <p:spPr>
          <a:xfrm>
            <a:off x="455572" y="5161659"/>
            <a:ext cx="3582045" cy="36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400" b="1" dirty="0" smtClean="0">
                <a:solidFill>
                  <a:schemeClr val="tx1"/>
                </a:solidFill>
              </a:rPr>
              <a:t>Nivel de inferencia: </a:t>
            </a:r>
            <a:r>
              <a:rPr lang="es-PE" sz="1400" dirty="0" smtClean="0">
                <a:solidFill>
                  <a:schemeClr val="tx1"/>
                </a:solidFill>
              </a:rPr>
              <a:t>Nacional y División CIIU</a:t>
            </a:r>
          </a:p>
        </p:txBody>
      </p:sp>
      <p:sp>
        <p:nvSpPr>
          <p:cNvPr id="58" name="Rectángulo redondeado 57"/>
          <p:cNvSpPr/>
          <p:nvPr/>
        </p:nvSpPr>
        <p:spPr>
          <a:xfrm>
            <a:off x="4362994" y="5192131"/>
            <a:ext cx="3582045" cy="36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400" b="1" dirty="0" smtClean="0">
                <a:solidFill>
                  <a:schemeClr val="tx1"/>
                </a:solidFill>
              </a:rPr>
              <a:t>Nivel de inferencia: </a:t>
            </a:r>
            <a:r>
              <a:rPr lang="es-PE" sz="1400" dirty="0" smtClean="0">
                <a:solidFill>
                  <a:schemeClr val="tx1"/>
                </a:solidFill>
              </a:rPr>
              <a:t>Nacional y División CIIU</a:t>
            </a:r>
          </a:p>
        </p:txBody>
      </p:sp>
      <p:sp>
        <p:nvSpPr>
          <p:cNvPr id="59" name="Rectángulo redondeado 58"/>
          <p:cNvSpPr/>
          <p:nvPr/>
        </p:nvSpPr>
        <p:spPr>
          <a:xfrm>
            <a:off x="8439164" y="5258953"/>
            <a:ext cx="3582045" cy="36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400" b="1" dirty="0" smtClean="0">
                <a:solidFill>
                  <a:schemeClr val="tx1"/>
                </a:solidFill>
              </a:rPr>
              <a:t>Nivel de inferencia: </a:t>
            </a:r>
            <a:r>
              <a:rPr lang="es-PE" sz="1400" dirty="0" smtClean="0">
                <a:solidFill>
                  <a:schemeClr val="tx1"/>
                </a:solidFill>
              </a:rPr>
              <a:t>Nacional y División CIIU</a:t>
            </a:r>
          </a:p>
        </p:txBody>
      </p:sp>
    </p:spTree>
    <p:extLst>
      <p:ext uri="{BB962C8B-B14F-4D97-AF65-F5344CB8AC3E}">
        <p14:creationId xmlns:p14="http://schemas.microsoft.com/office/powerpoint/2010/main" val="275091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1869" y="29931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Características de la ENIIMSEC 2018</a:t>
            </a:r>
            <a:endParaRPr lang="es-MX" sz="2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4" name="Rectángulo redondeado 33"/>
          <p:cNvSpPr/>
          <p:nvPr/>
        </p:nvSpPr>
        <p:spPr>
          <a:xfrm>
            <a:off x="853577" y="1748970"/>
            <a:ext cx="10620000" cy="36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400" b="1" dirty="0" smtClean="0">
                <a:solidFill>
                  <a:schemeClr val="tx1"/>
                </a:solidFill>
              </a:rPr>
              <a:t>Cobertura geográfica: </a:t>
            </a:r>
            <a:r>
              <a:rPr lang="es-PE" sz="1400" dirty="0" smtClean="0">
                <a:solidFill>
                  <a:schemeClr val="tx1"/>
                </a:solidFill>
              </a:rPr>
              <a:t>24 departamentos y la Prov. Const. Del Callao.</a:t>
            </a:r>
          </a:p>
        </p:txBody>
      </p:sp>
      <p:sp>
        <p:nvSpPr>
          <p:cNvPr id="35" name="Rectángulo redondeado 34"/>
          <p:cNvSpPr/>
          <p:nvPr/>
        </p:nvSpPr>
        <p:spPr>
          <a:xfrm>
            <a:off x="853578" y="804840"/>
            <a:ext cx="10620000" cy="936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400" b="1" dirty="0" smtClean="0">
                <a:solidFill>
                  <a:schemeClr val="tx1"/>
                </a:solidFill>
              </a:rPr>
              <a:t>Cobertura sectorial: </a:t>
            </a:r>
            <a:r>
              <a:rPr lang="es-PE" sz="1400" dirty="0">
                <a:solidFill>
                  <a:schemeClr val="tx1"/>
                </a:solidFill>
              </a:rPr>
              <a:t>Empresas manufactureras y de servicios intensivas en conocimiento </a:t>
            </a:r>
          </a:p>
          <a:p>
            <a:endParaRPr lang="es-PE" sz="600" b="1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400" b="1" dirty="0" smtClean="0">
                <a:solidFill>
                  <a:schemeClr val="tx1"/>
                </a:solidFill>
              </a:rPr>
              <a:t>Sección C: </a:t>
            </a:r>
            <a:r>
              <a:rPr lang="es-PE" sz="1400" dirty="0" smtClean="0">
                <a:solidFill>
                  <a:schemeClr val="tx1"/>
                </a:solidFill>
              </a:rPr>
              <a:t>Industria manufacturera (Clase 1010 hasta 3320)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400" b="1" dirty="0" smtClean="0">
                <a:solidFill>
                  <a:schemeClr val="tx1"/>
                </a:solidFill>
              </a:rPr>
              <a:t>Sección J:</a:t>
            </a:r>
            <a:r>
              <a:rPr lang="es-PE" sz="1400" dirty="0" smtClean="0">
                <a:solidFill>
                  <a:schemeClr val="tx1"/>
                </a:solidFill>
              </a:rPr>
              <a:t> </a:t>
            </a:r>
            <a:r>
              <a:rPr lang="es-PE" sz="1400" dirty="0">
                <a:solidFill>
                  <a:schemeClr val="tx1"/>
                </a:solidFill>
              </a:rPr>
              <a:t>Actividades  de información y </a:t>
            </a:r>
            <a:r>
              <a:rPr lang="es-PE" sz="1400" dirty="0" smtClean="0">
                <a:solidFill>
                  <a:schemeClr val="tx1"/>
                </a:solidFill>
              </a:rPr>
              <a:t>comunicación (Clase 6110, 6120, 6130, 6190, 6201, </a:t>
            </a:r>
            <a:r>
              <a:rPr lang="es-PE" sz="1400" dirty="0">
                <a:solidFill>
                  <a:schemeClr val="tx1"/>
                </a:solidFill>
              </a:rPr>
              <a:t>6202 y </a:t>
            </a:r>
            <a:r>
              <a:rPr lang="es-PE" sz="1400" dirty="0" smtClean="0">
                <a:solidFill>
                  <a:schemeClr val="tx1"/>
                </a:solidFill>
              </a:rPr>
              <a:t>6209)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400" b="1" dirty="0" smtClean="0">
                <a:solidFill>
                  <a:schemeClr val="tx1"/>
                </a:solidFill>
              </a:rPr>
              <a:t>Sección M</a:t>
            </a:r>
            <a:r>
              <a:rPr lang="es-PE" sz="1400" b="1" dirty="0">
                <a:solidFill>
                  <a:schemeClr val="tx1"/>
                </a:solidFill>
              </a:rPr>
              <a:t>: </a:t>
            </a:r>
            <a:r>
              <a:rPr lang="es-PE" sz="1400" dirty="0">
                <a:solidFill>
                  <a:schemeClr val="tx1"/>
                </a:solidFill>
              </a:rPr>
              <a:t>Actividades profesionales, científicas y técnicas </a:t>
            </a:r>
            <a:r>
              <a:rPr lang="es-PE" sz="1400" dirty="0" smtClean="0">
                <a:solidFill>
                  <a:schemeClr val="tx1"/>
                </a:solidFill>
              </a:rPr>
              <a:t>(Clase 6910, 7020, 7110, 7210, 7220, 7310, 7320, </a:t>
            </a:r>
            <a:r>
              <a:rPr lang="es-PE" sz="1400" dirty="0">
                <a:solidFill>
                  <a:schemeClr val="tx1"/>
                </a:solidFill>
              </a:rPr>
              <a:t>7410 y </a:t>
            </a:r>
            <a:r>
              <a:rPr lang="es-PE" sz="1400" dirty="0" smtClean="0">
                <a:solidFill>
                  <a:schemeClr val="tx1"/>
                </a:solidFill>
              </a:rPr>
              <a:t>7490)</a:t>
            </a:r>
          </a:p>
        </p:txBody>
      </p:sp>
      <p:sp>
        <p:nvSpPr>
          <p:cNvPr id="36" name="Rectángulo redondeado 35"/>
          <p:cNvSpPr/>
          <p:nvPr/>
        </p:nvSpPr>
        <p:spPr>
          <a:xfrm>
            <a:off x="853577" y="2109570"/>
            <a:ext cx="10620000" cy="36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400" b="1" dirty="0" smtClean="0">
                <a:solidFill>
                  <a:schemeClr val="tx1"/>
                </a:solidFill>
              </a:rPr>
              <a:t>Periodo de referencia: </a:t>
            </a:r>
            <a:r>
              <a:rPr lang="es-PE" sz="1400" dirty="0" smtClean="0">
                <a:solidFill>
                  <a:schemeClr val="tx1"/>
                </a:solidFill>
              </a:rPr>
              <a:t>2015-2017.</a:t>
            </a:r>
          </a:p>
        </p:txBody>
      </p:sp>
      <p:sp>
        <p:nvSpPr>
          <p:cNvPr id="37" name="Rectángulo redondeado 36"/>
          <p:cNvSpPr/>
          <p:nvPr/>
        </p:nvSpPr>
        <p:spPr>
          <a:xfrm>
            <a:off x="828980" y="2486455"/>
            <a:ext cx="10923027" cy="3887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400" b="1" dirty="0" smtClean="0">
                <a:solidFill>
                  <a:schemeClr val="tx1"/>
                </a:solidFill>
              </a:rPr>
              <a:t>Población objetivo: </a:t>
            </a:r>
            <a:r>
              <a:rPr lang="es-PE" sz="1400" dirty="0" smtClean="0">
                <a:solidFill>
                  <a:schemeClr val="tx1"/>
                </a:solidFill>
              </a:rPr>
              <a:t>Empresas con ventas </a:t>
            </a:r>
            <a:r>
              <a:rPr lang="es-PE" sz="1400" dirty="0">
                <a:solidFill>
                  <a:schemeClr val="tx1"/>
                </a:solidFill>
              </a:rPr>
              <a:t>anuales superiores a 150 Unidades Impositivas Tributarias </a:t>
            </a:r>
            <a:r>
              <a:rPr lang="es-PE" sz="1400" dirty="0" smtClean="0">
                <a:solidFill>
                  <a:schemeClr val="tx1"/>
                </a:solidFill>
              </a:rPr>
              <a:t>(UIT)</a:t>
            </a:r>
            <a:endParaRPr lang="es-PE" sz="1400" dirty="0">
              <a:solidFill>
                <a:schemeClr val="tx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77" y="822668"/>
            <a:ext cx="288000" cy="28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77" y="1748970"/>
            <a:ext cx="288000" cy="28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77" y="2145570"/>
            <a:ext cx="288000" cy="28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77" y="2542170"/>
            <a:ext cx="288000" cy="288000"/>
          </a:xfrm>
          <a:prstGeom prst="rect">
            <a:avLst/>
          </a:prstGeom>
        </p:spPr>
      </p:pic>
      <p:graphicFrame>
        <p:nvGraphicFramePr>
          <p:cNvPr id="44" name="Gráfico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3944296"/>
              </p:ext>
            </p:extLst>
          </p:nvPr>
        </p:nvGraphicFramePr>
        <p:xfrm>
          <a:off x="3329081" y="3511438"/>
          <a:ext cx="4204074" cy="2353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5" name="Rectángulo redondeado 44"/>
          <p:cNvSpPr/>
          <p:nvPr/>
        </p:nvSpPr>
        <p:spPr>
          <a:xfrm>
            <a:off x="3419949" y="5989740"/>
            <a:ext cx="4204074" cy="2952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900" dirty="0" smtClean="0">
                <a:solidFill>
                  <a:schemeClr val="tx1"/>
                </a:solidFill>
              </a:rPr>
              <a:t>1/ Error de marco: No ubicadas, actividad no investigada, sin actividad en el año 2014, dados de baja.</a:t>
            </a:r>
            <a:endParaRPr lang="es-PE" sz="900" dirty="0">
              <a:solidFill>
                <a:schemeClr val="tx1"/>
              </a:solidFill>
            </a:endParaRPr>
          </a:p>
        </p:txBody>
      </p:sp>
      <p:sp>
        <p:nvSpPr>
          <p:cNvPr id="49" name="Rectángulo redondeado 48"/>
          <p:cNvSpPr/>
          <p:nvPr/>
        </p:nvSpPr>
        <p:spPr>
          <a:xfrm>
            <a:off x="7939315" y="5999579"/>
            <a:ext cx="3959722" cy="2755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s-PE" sz="900" dirty="0" smtClean="0">
                <a:solidFill>
                  <a:schemeClr val="tx1"/>
                </a:solidFill>
              </a:rPr>
              <a:t>Nota: Se consideran solo empresas entrevistadas.</a:t>
            </a:r>
            <a:endParaRPr lang="es-PE" sz="900" dirty="0">
              <a:solidFill>
                <a:schemeClr val="tx1"/>
              </a:solidFill>
            </a:endParaRPr>
          </a:p>
        </p:txBody>
      </p:sp>
      <p:graphicFrame>
        <p:nvGraphicFramePr>
          <p:cNvPr id="19" name="Tab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439232"/>
              </p:ext>
            </p:extLst>
          </p:nvPr>
        </p:nvGraphicFramePr>
        <p:xfrm>
          <a:off x="7939315" y="3674234"/>
          <a:ext cx="3910306" cy="2137610"/>
        </p:xfrm>
        <a:graphic>
          <a:graphicData uri="http://schemas.openxmlformats.org/drawingml/2006/table">
            <a:tbl>
              <a:tblPr/>
              <a:tblGrid>
                <a:gridCol w="10909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6222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Distribución de la muestra </a:t>
                      </a:r>
                      <a:r>
                        <a:rPr lang="es-PE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efectiva</a:t>
                      </a:r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según tamaño de empresa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52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Tamaño de empresa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Manufactura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Intensivas en Conocimiento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6535"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Pequeña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6535"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6535"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6535"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pSp>
        <p:nvGrpSpPr>
          <p:cNvPr id="52" name="Group 63"/>
          <p:cNvGrpSpPr/>
          <p:nvPr/>
        </p:nvGrpSpPr>
        <p:grpSpPr>
          <a:xfrm>
            <a:off x="493577" y="3402042"/>
            <a:ext cx="1875154" cy="1797476"/>
            <a:chOff x="628650" y="3771900"/>
            <a:chExt cx="2267594" cy="2267594"/>
          </a:xfrm>
        </p:grpSpPr>
        <p:sp>
          <p:nvSpPr>
            <p:cNvPr id="53" name="Oval 64"/>
            <p:cNvSpPr/>
            <p:nvPr/>
          </p:nvSpPr>
          <p:spPr>
            <a:xfrm>
              <a:off x="628650" y="3771900"/>
              <a:ext cx="2267594" cy="2267594"/>
            </a:xfrm>
            <a:prstGeom prst="ellipse">
              <a:avLst/>
            </a:prstGeom>
            <a:solidFill>
              <a:srgbClr val="AB282F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54" name="Oval 65"/>
            <p:cNvSpPr/>
            <p:nvPr/>
          </p:nvSpPr>
          <p:spPr>
            <a:xfrm>
              <a:off x="902600" y="4045850"/>
              <a:ext cx="1719695" cy="1719695"/>
            </a:xfrm>
            <a:prstGeom prst="ellipse">
              <a:avLst/>
            </a:prstGeom>
            <a:solidFill>
              <a:schemeClr val="bg1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2,229</a:t>
              </a:r>
              <a:endParaRPr lang="en-US" sz="10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da-DK" sz="1000" dirty="0" smtClean="0">
                  <a:solidFill>
                    <a:schemeClr val="tx1"/>
                  </a:solidFill>
                </a:rPr>
                <a:t>Total de empresas Manufactureras y de Servicios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6" name="Group 49"/>
          <p:cNvGrpSpPr/>
          <p:nvPr/>
        </p:nvGrpSpPr>
        <p:grpSpPr>
          <a:xfrm>
            <a:off x="1241418" y="4668457"/>
            <a:ext cx="1561457" cy="1580948"/>
            <a:chOff x="628650" y="3771900"/>
            <a:chExt cx="2267594" cy="2267594"/>
          </a:xfrm>
        </p:grpSpPr>
        <p:sp>
          <p:nvSpPr>
            <p:cNvPr id="57" name="Oval 50"/>
            <p:cNvSpPr/>
            <p:nvPr/>
          </p:nvSpPr>
          <p:spPr>
            <a:xfrm>
              <a:off x="628650" y="3771900"/>
              <a:ext cx="2267594" cy="2267594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58" name="Oval 62"/>
            <p:cNvSpPr/>
            <p:nvPr/>
          </p:nvSpPr>
          <p:spPr>
            <a:xfrm>
              <a:off x="902600" y="4045850"/>
              <a:ext cx="1719695" cy="17196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 smtClean="0">
                  <a:solidFill>
                    <a:srgbClr val="FF0000"/>
                  </a:solidFill>
                </a:rPr>
                <a:t>2,084</a:t>
              </a:r>
              <a:endParaRPr lang="en-US" sz="1100" b="1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da-DK" sz="1100" dirty="0" smtClean="0">
                  <a:solidFill>
                    <a:srgbClr val="FF0000"/>
                  </a:solidFill>
                </a:rPr>
                <a:t>Entrevistadas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4" name="Group 75"/>
          <p:cNvGrpSpPr/>
          <p:nvPr/>
        </p:nvGrpSpPr>
        <p:grpSpPr>
          <a:xfrm>
            <a:off x="2074303" y="5811844"/>
            <a:ext cx="792000" cy="792000"/>
            <a:chOff x="628650" y="3771900"/>
            <a:chExt cx="2267594" cy="2267594"/>
          </a:xfrm>
        </p:grpSpPr>
        <p:sp>
          <p:nvSpPr>
            <p:cNvPr id="65" name="Oval 80"/>
            <p:cNvSpPr/>
            <p:nvPr/>
          </p:nvSpPr>
          <p:spPr>
            <a:xfrm>
              <a:off x="628650" y="3771900"/>
              <a:ext cx="2267594" cy="2267594"/>
            </a:xfrm>
            <a:prstGeom prst="ellipse">
              <a:avLst/>
            </a:prstGeom>
            <a:solidFill>
              <a:srgbClr val="DDDDDD"/>
            </a:solidFill>
          </p:spPr>
          <p:style>
            <a:lnRef idx="0">
              <a:schemeClr val="accent2"/>
            </a:lnRef>
            <a:fillRef idx="1003">
              <a:schemeClr val="dk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66" name="Oval 99"/>
            <p:cNvSpPr/>
            <p:nvPr/>
          </p:nvSpPr>
          <p:spPr>
            <a:xfrm>
              <a:off x="902600" y="4045850"/>
              <a:ext cx="1719695" cy="1719695"/>
            </a:xfrm>
            <a:prstGeom prst="ellipse">
              <a:avLst/>
            </a:prstGeom>
            <a:solidFill>
              <a:schemeClr val="bg1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325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 smtClean="0">
                  <a:solidFill>
                    <a:schemeClr val="tx1"/>
                  </a:solidFill>
                </a:rPr>
                <a:t>70.2%</a:t>
              </a:r>
              <a:endParaRPr lang="en-US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da-DK" dirty="0" smtClean="0">
                  <a:solidFill>
                    <a:schemeClr val="tx1"/>
                  </a:solidFill>
                </a:rPr>
                <a:t>Manufactura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Rectángulo redondeado 23"/>
          <p:cNvSpPr/>
          <p:nvPr/>
        </p:nvSpPr>
        <p:spPr>
          <a:xfrm>
            <a:off x="853577" y="2928091"/>
            <a:ext cx="10923027" cy="3439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400" b="1" dirty="0" smtClean="0">
                <a:solidFill>
                  <a:schemeClr val="tx1"/>
                </a:solidFill>
              </a:rPr>
              <a:t>Marco Muestral: </a:t>
            </a:r>
            <a:r>
              <a:rPr lang="es-PE" sz="1400" dirty="0" smtClean="0">
                <a:solidFill>
                  <a:schemeClr val="tx1"/>
                </a:solidFill>
              </a:rPr>
              <a:t>16,638 empresas</a:t>
            </a:r>
            <a:endParaRPr lang="es-PE" sz="1400" dirty="0">
              <a:solidFill>
                <a:schemeClr val="tx1"/>
              </a:solidFill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77" y="2929497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0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485973" y="4419680"/>
            <a:ext cx="2317048" cy="1247816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7" name="CuadroTexto 6"/>
          <p:cNvSpPr txBox="1"/>
          <p:nvPr/>
        </p:nvSpPr>
        <p:spPr>
          <a:xfrm>
            <a:off x="0" y="29733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Clasificación de las empresas según conducta innovadora</a:t>
            </a:r>
            <a:endParaRPr lang="es-MX" sz="2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6" name="Shape">
            <a:extLst>
              <a:ext uri="{FF2B5EF4-FFF2-40B4-BE49-F238E27FC236}">
                <a16:creationId xmlns:a16="http://schemas.microsoft.com/office/drawing/2014/main" xmlns="" id="{2EDF2CBE-7BBD-483A-8CA1-8F2C3E6C9995}"/>
              </a:ext>
            </a:extLst>
          </p:cNvPr>
          <p:cNvSpPr/>
          <p:nvPr/>
        </p:nvSpPr>
        <p:spPr>
          <a:xfrm>
            <a:off x="660042" y="2078603"/>
            <a:ext cx="1185192" cy="5381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036" y="0"/>
                </a:moveTo>
                <a:cubicBezTo>
                  <a:pt x="1808" y="0"/>
                  <a:pt x="0" y="3981"/>
                  <a:pt x="0" y="8889"/>
                </a:cubicBezTo>
                <a:lnTo>
                  <a:pt x="0" y="21600"/>
                </a:lnTo>
                <a:lnTo>
                  <a:pt x="17564" y="21600"/>
                </a:lnTo>
                <a:cubicBezTo>
                  <a:pt x="19792" y="21600"/>
                  <a:pt x="21600" y="17619"/>
                  <a:pt x="21600" y="12711"/>
                </a:cubicBezTo>
                <a:lnTo>
                  <a:pt x="21600" y="0"/>
                </a:lnTo>
                <a:lnTo>
                  <a:pt x="11212" y="0"/>
                </a:lnTo>
                <a:lnTo>
                  <a:pt x="10388" y="0"/>
                </a:lnTo>
                <a:lnTo>
                  <a:pt x="4036" y="0"/>
                </a:lnTo>
                <a:close/>
              </a:path>
            </a:pathLst>
          </a:custGeom>
          <a:solidFill>
            <a:srgbClr val="A0203B"/>
          </a:solidFill>
          <a:ln w="12700">
            <a:miter lim="400000"/>
          </a:ln>
          <a:effectLst>
            <a:innerShdw dist="50800" dir="2700000">
              <a:prstClr val="black">
                <a:alpha val="30000"/>
              </a:prstClr>
            </a:innerShdw>
          </a:effectLst>
        </p:spPr>
        <p:txBody>
          <a:bodyPr lIns="28575" tIns="28575" rIns="28575" bIns="28575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0" marR="0" indent="3429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0" marR="0" indent="6858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0" marR="0" indent="10287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0" marR="0" indent="13716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5pPr>
            <a:lvl6pPr marL="0" marR="0" indent="17145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6pPr>
            <a:lvl7pPr marL="0" marR="0" indent="20574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7pPr>
            <a:lvl8pPr marL="0" marR="0" indent="24003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8pPr>
            <a:lvl9pPr marL="0" marR="0" indent="27432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9pPr>
          </a:lstStyle>
          <a:p>
            <a:pPr>
              <a:lnSpc>
                <a:spcPts val="1500"/>
              </a:lnSpc>
            </a:pPr>
            <a:r>
              <a:rPr lang="es-PE" sz="1500" b="1" dirty="0" smtClean="0">
                <a:solidFill>
                  <a:schemeClr val="bg1"/>
                </a:solidFill>
              </a:rPr>
              <a:t>Empresa Innovativa</a:t>
            </a:r>
            <a:endParaRPr lang="es-PE" sz="1500" b="1" dirty="0">
              <a:solidFill>
                <a:schemeClr val="bg1"/>
              </a:solidFill>
            </a:endParaRPr>
          </a:p>
        </p:txBody>
      </p:sp>
      <p:sp>
        <p:nvSpPr>
          <p:cNvPr id="27" name="Shape">
            <a:extLst>
              <a:ext uri="{FF2B5EF4-FFF2-40B4-BE49-F238E27FC236}">
                <a16:creationId xmlns:a16="http://schemas.microsoft.com/office/drawing/2014/main" xmlns="" id="{2EDF2CBE-7BBD-483A-8CA1-8F2C3E6C9995}"/>
              </a:ext>
            </a:extLst>
          </p:cNvPr>
          <p:cNvSpPr/>
          <p:nvPr/>
        </p:nvSpPr>
        <p:spPr>
          <a:xfrm>
            <a:off x="660042" y="3163387"/>
            <a:ext cx="1185192" cy="5381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036" y="0"/>
                </a:moveTo>
                <a:cubicBezTo>
                  <a:pt x="1808" y="0"/>
                  <a:pt x="0" y="3981"/>
                  <a:pt x="0" y="8889"/>
                </a:cubicBezTo>
                <a:lnTo>
                  <a:pt x="0" y="21600"/>
                </a:lnTo>
                <a:lnTo>
                  <a:pt x="17564" y="21600"/>
                </a:lnTo>
                <a:cubicBezTo>
                  <a:pt x="19792" y="21600"/>
                  <a:pt x="21600" y="17619"/>
                  <a:pt x="21600" y="12711"/>
                </a:cubicBezTo>
                <a:lnTo>
                  <a:pt x="21600" y="0"/>
                </a:lnTo>
                <a:lnTo>
                  <a:pt x="11212" y="0"/>
                </a:lnTo>
                <a:lnTo>
                  <a:pt x="10388" y="0"/>
                </a:lnTo>
                <a:lnTo>
                  <a:pt x="403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miter lim="400000"/>
          </a:ln>
          <a:effectLst>
            <a:innerShdw dist="50800" dir="2700000">
              <a:prstClr val="black">
                <a:alpha val="30000"/>
              </a:prstClr>
            </a:innerShdw>
          </a:effectLst>
        </p:spPr>
        <p:txBody>
          <a:bodyPr lIns="28575" tIns="28575" rIns="28575" bIns="28575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0" marR="0" indent="3429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0" marR="0" indent="6858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0" marR="0" indent="10287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0" marR="0" indent="13716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5pPr>
            <a:lvl6pPr marL="0" marR="0" indent="17145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6pPr>
            <a:lvl7pPr marL="0" marR="0" indent="20574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7pPr>
            <a:lvl8pPr marL="0" marR="0" indent="24003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8pPr>
            <a:lvl9pPr marL="0" marR="0" indent="27432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9pPr>
          </a:lstStyle>
          <a:p>
            <a:pPr>
              <a:lnSpc>
                <a:spcPts val="1500"/>
              </a:lnSpc>
            </a:pPr>
            <a:r>
              <a:rPr lang="es-PE" sz="1500" b="1" dirty="0" smtClean="0">
                <a:solidFill>
                  <a:schemeClr val="bg1"/>
                </a:solidFill>
              </a:rPr>
              <a:t>Empresa No Innovativa</a:t>
            </a:r>
            <a:endParaRPr lang="es-PE" sz="1500" b="1" dirty="0">
              <a:solidFill>
                <a:schemeClr val="bg1"/>
              </a:solidFill>
            </a:endParaRPr>
          </a:p>
        </p:txBody>
      </p:sp>
      <p:sp>
        <p:nvSpPr>
          <p:cNvPr id="2" name="Abrir llave 1"/>
          <p:cNvSpPr/>
          <p:nvPr/>
        </p:nvSpPr>
        <p:spPr>
          <a:xfrm>
            <a:off x="2115812" y="1849412"/>
            <a:ext cx="101600" cy="926381"/>
          </a:xfrm>
          <a:prstGeom prst="leftBrace">
            <a:avLst/>
          </a:prstGeom>
          <a:noFill/>
          <a:ln>
            <a:solidFill>
              <a:srgbClr val="A02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3" name="CuadroTexto 12"/>
          <p:cNvSpPr txBox="1"/>
          <p:nvPr/>
        </p:nvSpPr>
        <p:spPr>
          <a:xfrm>
            <a:off x="449943" y="955106"/>
            <a:ext cx="11292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Innovación empresarial: </a:t>
            </a:r>
            <a:r>
              <a:rPr lang="es-P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producto o proceso de negocio nuevo o </a:t>
            </a:r>
            <a:r>
              <a:rPr lang="es-PE" sz="1400" dirty="0">
                <a:latin typeface="Arial" panose="020B0604020202020204" pitchFamily="34" charset="0"/>
                <a:cs typeface="Arial" panose="020B0604020202020204" pitchFamily="34" charset="0"/>
              </a:rPr>
              <a:t>mejorado significativamente </a:t>
            </a:r>
          </a:p>
        </p:txBody>
      </p:sp>
      <p:sp>
        <p:nvSpPr>
          <p:cNvPr id="10" name="Shape">
            <a:extLst>
              <a:ext uri="{FF2B5EF4-FFF2-40B4-BE49-F238E27FC236}">
                <a16:creationId xmlns:a16="http://schemas.microsoft.com/office/drawing/2014/main" xmlns="" id="{2EDF2CBE-7BBD-483A-8CA1-8F2C3E6C9995}"/>
              </a:ext>
            </a:extLst>
          </p:cNvPr>
          <p:cNvSpPr/>
          <p:nvPr/>
        </p:nvSpPr>
        <p:spPr>
          <a:xfrm>
            <a:off x="2346822" y="1671088"/>
            <a:ext cx="6287892" cy="6086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036" y="0"/>
                </a:moveTo>
                <a:cubicBezTo>
                  <a:pt x="1808" y="0"/>
                  <a:pt x="0" y="3981"/>
                  <a:pt x="0" y="8889"/>
                </a:cubicBezTo>
                <a:lnTo>
                  <a:pt x="0" y="21600"/>
                </a:lnTo>
                <a:lnTo>
                  <a:pt x="17564" y="21600"/>
                </a:lnTo>
                <a:cubicBezTo>
                  <a:pt x="19792" y="21600"/>
                  <a:pt x="21600" y="17619"/>
                  <a:pt x="21600" y="12711"/>
                </a:cubicBezTo>
                <a:lnTo>
                  <a:pt x="21600" y="0"/>
                </a:lnTo>
                <a:lnTo>
                  <a:pt x="11212" y="0"/>
                </a:lnTo>
                <a:lnTo>
                  <a:pt x="10388" y="0"/>
                </a:lnTo>
                <a:lnTo>
                  <a:pt x="4036" y="0"/>
                </a:lnTo>
                <a:close/>
              </a:path>
            </a:pathLst>
          </a:custGeom>
          <a:noFill/>
          <a:ln w="12700">
            <a:miter lim="400000"/>
          </a:ln>
          <a:effectLst>
            <a:innerShdw dist="50800" dir="2700000">
              <a:prstClr val="black">
                <a:alpha val="30000"/>
              </a:prstClr>
            </a:innerShdw>
          </a:effectLst>
        </p:spPr>
        <p:txBody>
          <a:bodyPr lIns="28575" tIns="28575" rIns="28575" bIns="28575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0" marR="0" indent="3429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0" marR="0" indent="6858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0" marR="0" indent="10287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0" marR="0" indent="13716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5pPr>
            <a:lvl6pPr marL="0" marR="0" indent="17145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6pPr>
            <a:lvl7pPr marL="0" marR="0" indent="20574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7pPr>
            <a:lvl8pPr marL="0" marR="0" indent="24003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8pPr>
            <a:lvl9pPr marL="0" marR="0" indent="27432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9pPr>
          </a:lstStyle>
          <a:p>
            <a:pPr algn="l">
              <a:lnSpc>
                <a:spcPts val="1500"/>
              </a:lnSpc>
            </a:pPr>
            <a:r>
              <a:rPr lang="es-PE" sz="1400" b="1" dirty="0" smtClean="0">
                <a:solidFill>
                  <a:schemeClr val="tx1"/>
                </a:solidFill>
              </a:rPr>
              <a:t>Empresa Innovadora: </a:t>
            </a:r>
            <a:r>
              <a:rPr lang="es-PE" sz="1400" b="1" dirty="0" smtClean="0">
                <a:solidFill>
                  <a:srgbClr val="C00000"/>
                </a:solidFill>
              </a:rPr>
              <a:t> </a:t>
            </a:r>
            <a:r>
              <a:rPr lang="es-PE" sz="1400" b="1" dirty="0" smtClean="0">
                <a:solidFill>
                  <a:srgbClr val="AC0000"/>
                </a:solidFill>
              </a:rPr>
              <a:t>obtuvo resultados</a:t>
            </a:r>
            <a:endParaRPr lang="es-PE" sz="1400" b="1" dirty="0">
              <a:solidFill>
                <a:srgbClr val="AC0000"/>
              </a:solidFill>
            </a:endParaRPr>
          </a:p>
        </p:txBody>
      </p:sp>
      <p:sp>
        <p:nvSpPr>
          <p:cNvPr id="11" name="Shape">
            <a:extLst>
              <a:ext uri="{FF2B5EF4-FFF2-40B4-BE49-F238E27FC236}">
                <a16:creationId xmlns:a16="http://schemas.microsoft.com/office/drawing/2014/main" xmlns="" id="{2EDF2CBE-7BBD-483A-8CA1-8F2C3E6C9995}"/>
              </a:ext>
            </a:extLst>
          </p:cNvPr>
          <p:cNvSpPr/>
          <p:nvPr/>
        </p:nvSpPr>
        <p:spPr>
          <a:xfrm>
            <a:off x="2356927" y="2353278"/>
            <a:ext cx="7009264" cy="6086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036" y="0"/>
                </a:moveTo>
                <a:cubicBezTo>
                  <a:pt x="1808" y="0"/>
                  <a:pt x="0" y="3981"/>
                  <a:pt x="0" y="8889"/>
                </a:cubicBezTo>
                <a:lnTo>
                  <a:pt x="0" y="21600"/>
                </a:lnTo>
                <a:lnTo>
                  <a:pt x="17564" y="21600"/>
                </a:lnTo>
                <a:cubicBezTo>
                  <a:pt x="19792" y="21600"/>
                  <a:pt x="21600" y="17619"/>
                  <a:pt x="21600" y="12711"/>
                </a:cubicBezTo>
                <a:lnTo>
                  <a:pt x="21600" y="0"/>
                </a:lnTo>
                <a:lnTo>
                  <a:pt x="11212" y="0"/>
                </a:lnTo>
                <a:lnTo>
                  <a:pt x="10388" y="0"/>
                </a:lnTo>
                <a:lnTo>
                  <a:pt x="4036" y="0"/>
                </a:lnTo>
                <a:close/>
              </a:path>
            </a:pathLst>
          </a:custGeom>
          <a:noFill/>
          <a:ln w="12700">
            <a:miter lim="400000"/>
          </a:ln>
          <a:effectLst>
            <a:innerShdw dist="50800" dir="2700000">
              <a:prstClr val="black">
                <a:alpha val="30000"/>
              </a:prstClr>
            </a:innerShdw>
          </a:effectLst>
        </p:spPr>
        <p:txBody>
          <a:bodyPr lIns="28575" tIns="28575" rIns="28575" bIns="28575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0" marR="0" indent="3429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0" marR="0" indent="6858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0" marR="0" indent="10287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0" marR="0" indent="13716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5pPr>
            <a:lvl6pPr marL="0" marR="0" indent="17145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6pPr>
            <a:lvl7pPr marL="0" marR="0" indent="20574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7pPr>
            <a:lvl8pPr marL="0" marR="0" indent="24003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8pPr>
            <a:lvl9pPr marL="0" marR="0" indent="27432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9pPr>
          </a:lstStyle>
          <a:p>
            <a:pPr algn="l">
              <a:lnSpc>
                <a:spcPts val="1500"/>
              </a:lnSpc>
            </a:pPr>
            <a:r>
              <a:rPr lang="es-PE" sz="1400" b="1" dirty="0">
                <a:solidFill>
                  <a:schemeClr val="tx1"/>
                </a:solidFill>
              </a:rPr>
              <a:t>Empresa </a:t>
            </a:r>
            <a:r>
              <a:rPr lang="es-PE" sz="1400" b="1" dirty="0" smtClean="0">
                <a:solidFill>
                  <a:schemeClr val="tx1"/>
                </a:solidFill>
              </a:rPr>
              <a:t>no Innovadora</a:t>
            </a:r>
            <a:r>
              <a:rPr lang="es-PE" sz="1400" b="1" dirty="0">
                <a:solidFill>
                  <a:schemeClr val="tx1"/>
                </a:solidFill>
              </a:rPr>
              <a:t>: </a:t>
            </a:r>
            <a:r>
              <a:rPr lang="es-PE" sz="1400" dirty="0">
                <a:solidFill>
                  <a:schemeClr val="tx1"/>
                </a:solidFill>
              </a:rPr>
              <a:t>No realizó actividades de </a:t>
            </a:r>
            <a:r>
              <a:rPr lang="es-PE" sz="1400" dirty="0" smtClean="0">
                <a:solidFill>
                  <a:schemeClr val="tx1"/>
                </a:solidFill>
              </a:rPr>
              <a:t>innovación</a:t>
            </a:r>
            <a:r>
              <a:rPr lang="es-PE" sz="1400" b="1" dirty="0" smtClean="0">
                <a:solidFill>
                  <a:srgbClr val="AC0000"/>
                </a:solidFill>
              </a:rPr>
              <a:t>, pero no obtuvo resultados</a:t>
            </a:r>
            <a:endParaRPr lang="es-PE" sz="1400" b="1" dirty="0">
              <a:solidFill>
                <a:srgbClr val="AC0000"/>
              </a:solidFill>
            </a:endParaRPr>
          </a:p>
        </p:txBody>
      </p:sp>
      <p:sp>
        <p:nvSpPr>
          <p:cNvPr id="12" name="Shape">
            <a:extLst>
              <a:ext uri="{FF2B5EF4-FFF2-40B4-BE49-F238E27FC236}">
                <a16:creationId xmlns:a16="http://schemas.microsoft.com/office/drawing/2014/main" xmlns="" id="{2EDF2CBE-7BBD-483A-8CA1-8F2C3E6C9995}"/>
              </a:ext>
            </a:extLst>
          </p:cNvPr>
          <p:cNvSpPr/>
          <p:nvPr/>
        </p:nvSpPr>
        <p:spPr>
          <a:xfrm>
            <a:off x="2446109" y="3159015"/>
            <a:ext cx="6287891" cy="5381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036" y="0"/>
                </a:moveTo>
                <a:cubicBezTo>
                  <a:pt x="1808" y="0"/>
                  <a:pt x="0" y="3981"/>
                  <a:pt x="0" y="8889"/>
                </a:cubicBezTo>
                <a:lnTo>
                  <a:pt x="0" y="21600"/>
                </a:lnTo>
                <a:lnTo>
                  <a:pt x="17564" y="21600"/>
                </a:lnTo>
                <a:cubicBezTo>
                  <a:pt x="19792" y="21600"/>
                  <a:pt x="21600" y="17619"/>
                  <a:pt x="21600" y="12711"/>
                </a:cubicBezTo>
                <a:lnTo>
                  <a:pt x="21600" y="0"/>
                </a:lnTo>
                <a:lnTo>
                  <a:pt x="11212" y="0"/>
                </a:lnTo>
                <a:lnTo>
                  <a:pt x="10388" y="0"/>
                </a:lnTo>
                <a:lnTo>
                  <a:pt x="4036" y="0"/>
                </a:lnTo>
                <a:close/>
              </a:path>
            </a:pathLst>
          </a:custGeom>
          <a:noFill/>
          <a:ln w="12700">
            <a:miter lim="400000"/>
          </a:ln>
          <a:effectLst>
            <a:innerShdw dist="50800" dir="2700000">
              <a:prstClr val="black">
                <a:alpha val="30000"/>
              </a:prstClr>
            </a:innerShdw>
          </a:effectLst>
        </p:spPr>
        <p:txBody>
          <a:bodyPr lIns="28575" tIns="28575" rIns="28575" bIns="28575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0" marR="0" indent="3429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0" marR="0" indent="6858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0" marR="0" indent="10287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0" marR="0" indent="13716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5pPr>
            <a:lvl6pPr marL="0" marR="0" indent="17145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6pPr>
            <a:lvl7pPr marL="0" marR="0" indent="20574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7pPr>
            <a:lvl8pPr marL="0" marR="0" indent="24003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8pPr>
            <a:lvl9pPr marL="0" marR="0" indent="27432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9pPr>
          </a:lstStyle>
          <a:p>
            <a:pPr algn="l">
              <a:lnSpc>
                <a:spcPts val="1500"/>
              </a:lnSpc>
            </a:pPr>
            <a:r>
              <a:rPr lang="es-PE" sz="1400" dirty="0" smtClean="0">
                <a:solidFill>
                  <a:schemeClr val="tx1"/>
                </a:solidFill>
              </a:rPr>
              <a:t>No realizó actividades de innovación</a:t>
            </a:r>
            <a:endParaRPr lang="es-PE" sz="1400" dirty="0">
              <a:solidFill>
                <a:schemeClr val="tx1"/>
              </a:solidFill>
            </a:endParaRPr>
          </a:p>
        </p:txBody>
      </p:sp>
      <p:sp>
        <p:nvSpPr>
          <p:cNvPr id="14" name="Abrir llave 13"/>
          <p:cNvSpPr/>
          <p:nvPr/>
        </p:nvSpPr>
        <p:spPr>
          <a:xfrm>
            <a:off x="6413205" y="1598377"/>
            <a:ext cx="133833" cy="743585"/>
          </a:xfrm>
          <a:prstGeom prst="leftBrace">
            <a:avLst/>
          </a:prstGeom>
          <a:noFill/>
          <a:ln>
            <a:solidFill>
              <a:srgbClr val="A02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6" name="Shape">
            <a:extLst>
              <a:ext uri="{FF2B5EF4-FFF2-40B4-BE49-F238E27FC236}">
                <a16:creationId xmlns:a16="http://schemas.microsoft.com/office/drawing/2014/main" xmlns="" id="{2EDF2CBE-7BBD-483A-8CA1-8F2C3E6C9995}"/>
              </a:ext>
            </a:extLst>
          </p:cNvPr>
          <p:cNvSpPr/>
          <p:nvPr/>
        </p:nvSpPr>
        <p:spPr>
          <a:xfrm>
            <a:off x="6578831" y="1547784"/>
            <a:ext cx="2088000" cy="46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036" y="0"/>
                </a:moveTo>
                <a:cubicBezTo>
                  <a:pt x="1808" y="0"/>
                  <a:pt x="0" y="3981"/>
                  <a:pt x="0" y="8889"/>
                </a:cubicBezTo>
                <a:lnTo>
                  <a:pt x="0" y="21600"/>
                </a:lnTo>
                <a:lnTo>
                  <a:pt x="17564" y="21600"/>
                </a:lnTo>
                <a:cubicBezTo>
                  <a:pt x="19792" y="21600"/>
                  <a:pt x="21600" y="17619"/>
                  <a:pt x="21600" y="12711"/>
                </a:cubicBezTo>
                <a:lnTo>
                  <a:pt x="21600" y="0"/>
                </a:lnTo>
                <a:lnTo>
                  <a:pt x="11212" y="0"/>
                </a:lnTo>
                <a:lnTo>
                  <a:pt x="10388" y="0"/>
                </a:lnTo>
                <a:lnTo>
                  <a:pt x="4036" y="0"/>
                </a:lnTo>
                <a:close/>
              </a:path>
            </a:pathLst>
          </a:custGeom>
          <a:noFill/>
          <a:ln w="12700">
            <a:miter lim="400000"/>
          </a:ln>
          <a:effectLst>
            <a:innerShdw dist="50800" dir="2700000">
              <a:prstClr val="black">
                <a:alpha val="30000"/>
              </a:prstClr>
            </a:innerShdw>
          </a:effectLst>
        </p:spPr>
        <p:txBody>
          <a:bodyPr lIns="28575" tIns="28575" rIns="28575" bIns="28575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0" marR="0" indent="3429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0" marR="0" indent="6858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0" marR="0" indent="10287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0" marR="0" indent="13716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5pPr>
            <a:lvl6pPr marL="0" marR="0" indent="17145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6pPr>
            <a:lvl7pPr marL="0" marR="0" indent="20574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7pPr>
            <a:lvl8pPr marL="0" marR="0" indent="24003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8pPr>
            <a:lvl9pPr marL="0" marR="0" indent="27432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9pPr>
          </a:lstStyle>
          <a:p>
            <a:pPr>
              <a:lnSpc>
                <a:spcPts val="1500"/>
              </a:lnSpc>
            </a:pPr>
            <a:r>
              <a:rPr lang="es-PE" sz="1400" b="1" dirty="0" smtClean="0">
                <a:solidFill>
                  <a:schemeClr val="tx1"/>
                </a:solidFill>
              </a:rPr>
              <a:t>Innovación en producto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17" name="Shape">
            <a:extLst>
              <a:ext uri="{FF2B5EF4-FFF2-40B4-BE49-F238E27FC236}">
                <a16:creationId xmlns:a16="http://schemas.microsoft.com/office/drawing/2014/main" xmlns="" id="{2EDF2CBE-7BBD-483A-8CA1-8F2C3E6C9995}"/>
              </a:ext>
            </a:extLst>
          </p:cNvPr>
          <p:cNvSpPr/>
          <p:nvPr/>
        </p:nvSpPr>
        <p:spPr>
          <a:xfrm>
            <a:off x="6578831" y="1968830"/>
            <a:ext cx="2831831" cy="4320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036" y="0"/>
                </a:moveTo>
                <a:cubicBezTo>
                  <a:pt x="1808" y="0"/>
                  <a:pt x="0" y="3981"/>
                  <a:pt x="0" y="8889"/>
                </a:cubicBezTo>
                <a:lnTo>
                  <a:pt x="0" y="21600"/>
                </a:lnTo>
                <a:lnTo>
                  <a:pt x="17564" y="21600"/>
                </a:lnTo>
                <a:cubicBezTo>
                  <a:pt x="19792" y="21600"/>
                  <a:pt x="21600" y="17619"/>
                  <a:pt x="21600" y="12711"/>
                </a:cubicBezTo>
                <a:lnTo>
                  <a:pt x="21600" y="0"/>
                </a:lnTo>
                <a:lnTo>
                  <a:pt x="11212" y="0"/>
                </a:lnTo>
                <a:lnTo>
                  <a:pt x="10388" y="0"/>
                </a:lnTo>
                <a:lnTo>
                  <a:pt x="4036" y="0"/>
                </a:lnTo>
                <a:close/>
              </a:path>
            </a:pathLst>
          </a:custGeom>
          <a:noFill/>
          <a:ln w="12700">
            <a:miter lim="400000"/>
          </a:ln>
          <a:effectLst>
            <a:innerShdw dist="50800" dir="2700000">
              <a:prstClr val="black">
                <a:alpha val="30000"/>
              </a:prstClr>
            </a:innerShdw>
          </a:effectLst>
        </p:spPr>
        <p:txBody>
          <a:bodyPr lIns="28575" tIns="28575" rIns="28575" bIns="28575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0" marR="0" indent="3429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0" marR="0" indent="6858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0" marR="0" indent="10287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0" marR="0" indent="13716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5pPr>
            <a:lvl6pPr marL="0" marR="0" indent="17145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6pPr>
            <a:lvl7pPr marL="0" marR="0" indent="20574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7pPr>
            <a:lvl8pPr marL="0" marR="0" indent="24003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8pPr>
            <a:lvl9pPr marL="0" marR="0" indent="27432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9pPr>
          </a:lstStyle>
          <a:p>
            <a:pPr>
              <a:lnSpc>
                <a:spcPts val="1500"/>
              </a:lnSpc>
            </a:pPr>
            <a:r>
              <a:rPr lang="es-PE" sz="1400" b="1" dirty="0" smtClean="0">
                <a:solidFill>
                  <a:schemeClr val="tx1"/>
                </a:solidFill>
              </a:rPr>
              <a:t>Innovación en proceso de negocio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22" name="Abrir llave 21"/>
          <p:cNvSpPr/>
          <p:nvPr/>
        </p:nvSpPr>
        <p:spPr>
          <a:xfrm>
            <a:off x="3050899" y="4067012"/>
            <a:ext cx="370115" cy="1914592"/>
          </a:xfrm>
          <a:prstGeom prst="leftBrace">
            <a:avLst/>
          </a:prstGeom>
          <a:noFill/>
          <a:ln>
            <a:solidFill>
              <a:srgbClr val="A02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3" name="Rectángulo 22"/>
          <p:cNvSpPr/>
          <p:nvPr/>
        </p:nvSpPr>
        <p:spPr>
          <a:xfrm>
            <a:off x="3382704" y="4292244"/>
            <a:ext cx="4308396" cy="1375252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1600" b="1" i="0" u="none" kern="1200" dirty="0" smtClean="0"/>
              <a:t>1. I+D interna</a:t>
            </a:r>
            <a:endParaRPr lang="es-PE" sz="1600" b="1" kern="1200" dirty="0" smtClean="0"/>
          </a:p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1600" b="1" i="0" u="none" kern="1200" dirty="0" smtClean="0"/>
              <a:t>2. </a:t>
            </a:r>
            <a:r>
              <a:rPr lang="es-PE" sz="1600" b="1" dirty="0" smtClean="0"/>
              <a:t>I+D </a:t>
            </a:r>
            <a:r>
              <a:rPr lang="es-PE" sz="1600" b="1" i="0" u="none" kern="1200" dirty="0" smtClean="0"/>
              <a:t>externa</a:t>
            </a:r>
            <a:endParaRPr lang="es-PE" sz="1600" b="1" kern="1200" dirty="0" smtClean="0"/>
          </a:p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1600" b="1" i="0" u="none" kern="1200" dirty="0" smtClean="0"/>
              <a:t>3. Ingeniería, diseño y otras actividades creativas</a:t>
            </a:r>
            <a:endParaRPr lang="es-PE" sz="1600" b="1" kern="1200" dirty="0" smtClean="0"/>
          </a:p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1600" b="1" i="0" u="none" kern="1200" dirty="0" smtClean="0"/>
              <a:t>4. Marketing y valor de marca</a:t>
            </a:r>
            <a:endParaRPr lang="es-PE" sz="1600" b="1" kern="1200" dirty="0" smtClean="0"/>
          </a:p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1600" b="1" i="0" u="none" kern="1200" dirty="0" smtClean="0"/>
              <a:t>5. Propiedad intelectual (PI)</a:t>
            </a:r>
            <a:endParaRPr lang="es-PE" sz="1600" b="1" kern="1200" dirty="0" smtClean="0"/>
          </a:p>
        </p:txBody>
      </p:sp>
      <p:sp>
        <p:nvSpPr>
          <p:cNvPr id="24" name="Rectángulo 23"/>
          <p:cNvSpPr/>
          <p:nvPr/>
        </p:nvSpPr>
        <p:spPr>
          <a:xfrm>
            <a:off x="1536287" y="4647128"/>
            <a:ext cx="1260648" cy="754361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spcBef>
                <a:spcPct val="0"/>
              </a:spcBef>
              <a:spcAft>
                <a:spcPct val="35000"/>
              </a:spcAft>
            </a:pPr>
            <a:r>
              <a:rPr lang="es-PE" sz="1400" b="1" i="0" u="none" kern="1200" dirty="0" smtClean="0"/>
              <a:t>9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1400" b="1" i="0" u="none" kern="1200" dirty="0" smtClean="0"/>
              <a:t>Actividades de Innovación</a:t>
            </a:r>
            <a:endParaRPr lang="es-PE" sz="1400" b="1" kern="1200" dirty="0"/>
          </a:p>
        </p:txBody>
      </p:sp>
      <p:sp>
        <p:nvSpPr>
          <p:cNvPr id="25" name="Rectángulo 24"/>
          <p:cNvSpPr/>
          <p:nvPr/>
        </p:nvSpPr>
        <p:spPr>
          <a:xfrm>
            <a:off x="7691100" y="4269613"/>
            <a:ext cx="4050957" cy="1397883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1600" b="1" i="0" u="none" kern="1200" dirty="0" smtClean="0"/>
              <a:t>6. Capacitación para actividades de innovación</a:t>
            </a:r>
            <a:endParaRPr lang="es-PE" sz="1600" b="1" kern="1200" dirty="0" smtClean="0"/>
          </a:p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1600" b="1" i="0" u="none" kern="1200" dirty="0" smtClean="0"/>
              <a:t>7. Desarrollo o adquisición de software y base de datos</a:t>
            </a:r>
            <a:endParaRPr lang="es-PE" sz="1600" b="1" kern="1200" dirty="0" smtClean="0"/>
          </a:p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1600" b="1" i="0" u="none" kern="1200" dirty="0" smtClean="0"/>
              <a:t>8. Adquisición o alquiler de bienes de capital (incluye hardware)</a:t>
            </a:r>
            <a:endParaRPr lang="es-PE" sz="1600" b="1" kern="1200" dirty="0" smtClean="0"/>
          </a:p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1600" b="1" i="0" u="none" kern="1200" dirty="0" smtClean="0"/>
              <a:t>9. Gestión de la Innovación</a:t>
            </a:r>
            <a:endParaRPr lang="es-PE" sz="1600" b="1" kern="1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64" y="4647128"/>
            <a:ext cx="755833" cy="755833"/>
          </a:xfrm>
          <a:prstGeom prst="rect">
            <a:avLst/>
          </a:prstGeom>
        </p:spPr>
      </p:pic>
      <p:sp>
        <p:nvSpPr>
          <p:cNvPr id="20" name="Shape">
            <a:extLst>
              <a:ext uri="{FF2B5EF4-FFF2-40B4-BE49-F238E27FC236}">
                <a16:creationId xmlns:a16="http://schemas.microsoft.com/office/drawing/2014/main" xmlns="" id="{2EDF2CBE-7BBD-483A-8CA1-8F2C3E6C9995}"/>
              </a:ext>
            </a:extLst>
          </p:cNvPr>
          <p:cNvSpPr/>
          <p:nvPr/>
        </p:nvSpPr>
        <p:spPr>
          <a:xfrm>
            <a:off x="5718932" y="1734830"/>
            <a:ext cx="752824" cy="46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036" y="0"/>
                </a:moveTo>
                <a:cubicBezTo>
                  <a:pt x="1808" y="0"/>
                  <a:pt x="0" y="3981"/>
                  <a:pt x="0" y="8889"/>
                </a:cubicBezTo>
                <a:lnTo>
                  <a:pt x="0" y="21600"/>
                </a:lnTo>
                <a:lnTo>
                  <a:pt x="17564" y="21600"/>
                </a:lnTo>
                <a:cubicBezTo>
                  <a:pt x="19792" y="21600"/>
                  <a:pt x="21600" y="17619"/>
                  <a:pt x="21600" y="12711"/>
                </a:cubicBezTo>
                <a:lnTo>
                  <a:pt x="21600" y="0"/>
                </a:lnTo>
                <a:lnTo>
                  <a:pt x="11212" y="0"/>
                </a:lnTo>
                <a:lnTo>
                  <a:pt x="10388" y="0"/>
                </a:lnTo>
                <a:lnTo>
                  <a:pt x="4036" y="0"/>
                </a:lnTo>
                <a:close/>
              </a:path>
            </a:pathLst>
          </a:custGeom>
          <a:noFill/>
          <a:ln w="12700">
            <a:miter lim="400000"/>
          </a:ln>
          <a:effectLst>
            <a:innerShdw dist="50800" dir="2700000">
              <a:prstClr val="black">
                <a:alpha val="30000"/>
              </a:prstClr>
            </a:innerShdw>
          </a:effectLst>
        </p:spPr>
        <p:txBody>
          <a:bodyPr lIns="28575" tIns="28575" rIns="28575" bIns="28575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0" marR="0" indent="3429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0" marR="0" indent="6858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0" marR="0" indent="10287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0" marR="0" indent="13716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5pPr>
            <a:lvl6pPr marL="0" marR="0" indent="17145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6pPr>
            <a:lvl7pPr marL="0" marR="0" indent="20574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7pPr>
            <a:lvl8pPr marL="0" marR="0" indent="24003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8pPr>
            <a:lvl9pPr marL="0" marR="0" indent="27432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9pPr>
          </a:lstStyle>
          <a:p>
            <a:pPr>
              <a:lnSpc>
                <a:spcPts val="1500"/>
              </a:lnSpc>
            </a:pPr>
            <a:r>
              <a:rPr lang="es-PE" sz="1400" b="1" dirty="0" smtClean="0">
                <a:solidFill>
                  <a:schemeClr val="tx1"/>
                </a:solidFill>
              </a:rPr>
              <a:t>Tipos</a:t>
            </a:r>
            <a:endParaRPr lang="es-PE" sz="1400" b="1" dirty="0">
              <a:solidFill>
                <a:schemeClr val="tx1"/>
              </a:solidFill>
            </a:endParaRPr>
          </a:p>
        </p:txBody>
      </p:sp>
      <p:cxnSp>
        <p:nvCxnSpPr>
          <p:cNvPr id="6" name="Conector recto de flecha 5"/>
          <p:cNvCxnSpPr/>
          <p:nvPr/>
        </p:nvCxnSpPr>
        <p:spPr>
          <a:xfrm>
            <a:off x="5490768" y="1975432"/>
            <a:ext cx="294735" cy="0"/>
          </a:xfrm>
          <a:prstGeom prst="straightConnector1">
            <a:avLst/>
          </a:prstGeom>
          <a:ln>
            <a:solidFill>
              <a:srgbClr val="AC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/>
          <p:nvPr/>
        </p:nvCxnSpPr>
        <p:spPr>
          <a:xfrm>
            <a:off x="2019244" y="3432451"/>
            <a:ext cx="294735" cy="0"/>
          </a:xfrm>
          <a:prstGeom prst="straightConnector1">
            <a:avLst/>
          </a:prstGeom>
          <a:ln>
            <a:solidFill>
              <a:srgbClr val="AC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624" y="1643328"/>
            <a:ext cx="252000" cy="252000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455" y="2058850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81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32"/>
          <p:cNvSpPr txBox="1"/>
          <p:nvPr/>
        </p:nvSpPr>
        <p:spPr>
          <a:xfrm>
            <a:off x="704066" y="1010130"/>
            <a:ext cx="5557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 smtClean="0">
                <a:solidFill>
                  <a:schemeClr val="accent1">
                    <a:lumMod val="50000"/>
                  </a:schemeClr>
                </a:solidFill>
              </a:rPr>
              <a:t>Esfuerzo por innovar de las empresas de la industria manufacturera y de servicios intensivas en conocimiento, 2015 -2017</a:t>
            </a:r>
            <a:endParaRPr lang="es-PE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Rectángulo redondeado 33"/>
          <p:cNvSpPr/>
          <p:nvPr/>
        </p:nvSpPr>
        <p:spPr>
          <a:xfrm>
            <a:off x="640935" y="5868001"/>
            <a:ext cx="5506264" cy="4173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900" b="1" dirty="0" smtClean="0">
                <a:solidFill>
                  <a:schemeClr val="tx1"/>
                </a:solidFill>
              </a:rPr>
              <a:t>Fuente: </a:t>
            </a:r>
            <a:r>
              <a:rPr lang="es-PE" sz="900" dirty="0">
                <a:solidFill>
                  <a:schemeClr val="tx1"/>
                </a:solidFill>
              </a:rPr>
              <a:t>Encuesta Nacional de Innovación en la Industria Manufacturera y Empresas de Servicios Intensivas en </a:t>
            </a:r>
            <a:r>
              <a:rPr lang="es-PE" sz="900" dirty="0" smtClean="0">
                <a:solidFill>
                  <a:schemeClr val="tx1"/>
                </a:solidFill>
              </a:rPr>
              <a:t>Conocimiento, 2018.</a:t>
            </a:r>
          </a:p>
          <a:p>
            <a:r>
              <a:rPr lang="es-PE" sz="900" dirty="0" smtClean="0">
                <a:solidFill>
                  <a:schemeClr val="tx1"/>
                </a:solidFill>
              </a:rPr>
              <a:t>Elaboración: OGEIEE-PRODUCE</a:t>
            </a:r>
            <a:endParaRPr lang="es-PE" sz="900" dirty="0">
              <a:solidFill>
                <a:schemeClr val="tx1"/>
              </a:solidFill>
            </a:endParaRPr>
          </a:p>
        </p:txBody>
      </p:sp>
      <p:graphicFrame>
        <p:nvGraphicFramePr>
          <p:cNvPr id="38" name="Gráfico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3511914"/>
              </p:ext>
            </p:extLst>
          </p:nvPr>
        </p:nvGraphicFramePr>
        <p:xfrm>
          <a:off x="704066" y="1273480"/>
          <a:ext cx="5443133" cy="4542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0" y="28981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Manufactura y Servicio Intensivas: </a:t>
            </a:r>
            <a:r>
              <a:rPr lang="es-PE" sz="2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esfuerzo de innovación</a:t>
            </a:r>
            <a:endParaRPr lang="es-PE" sz="28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Rectángulo redondeado 18"/>
          <p:cNvSpPr/>
          <p:nvPr/>
        </p:nvSpPr>
        <p:spPr>
          <a:xfrm>
            <a:off x="7269008" y="4940705"/>
            <a:ext cx="4183380" cy="4173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900" b="1" dirty="0" smtClean="0">
                <a:solidFill>
                  <a:schemeClr val="tx1"/>
                </a:solidFill>
              </a:rPr>
              <a:t>Fuente: </a:t>
            </a:r>
            <a:r>
              <a:rPr lang="es-PE" sz="900" dirty="0">
                <a:solidFill>
                  <a:schemeClr val="tx1"/>
                </a:solidFill>
              </a:rPr>
              <a:t>Encuesta Nacional de Innovación en la Industria Manufacturera y Empresas de Servicios Intensivas en </a:t>
            </a:r>
            <a:r>
              <a:rPr lang="es-PE" sz="900" dirty="0" smtClean="0">
                <a:solidFill>
                  <a:schemeClr val="tx1"/>
                </a:solidFill>
              </a:rPr>
              <a:t>Conocimiento, 2018.</a:t>
            </a:r>
          </a:p>
          <a:p>
            <a:r>
              <a:rPr lang="es-PE" sz="900" dirty="0" smtClean="0">
                <a:solidFill>
                  <a:schemeClr val="tx1"/>
                </a:solidFill>
              </a:rPr>
              <a:t>Elaboración: OGEIEE-PRODUCE</a:t>
            </a:r>
            <a:endParaRPr lang="es-PE" sz="900" dirty="0">
              <a:solidFill>
                <a:schemeClr val="tx1"/>
              </a:solidFill>
            </a:endParaRPr>
          </a:p>
        </p:txBody>
      </p:sp>
      <p:graphicFrame>
        <p:nvGraphicFramePr>
          <p:cNvPr id="20" name="Gráfico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4035442"/>
              </p:ext>
            </p:extLst>
          </p:nvPr>
        </p:nvGraphicFramePr>
        <p:xfrm>
          <a:off x="7172561" y="1630680"/>
          <a:ext cx="4400314" cy="3208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Abrir llave 1"/>
          <p:cNvSpPr/>
          <p:nvPr/>
        </p:nvSpPr>
        <p:spPr>
          <a:xfrm>
            <a:off x="6400800" y="1271740"/>
            <a:ext cx="457200" cy="4717580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" name="CuadroTexto 20"/>
          <p:cNvSpPr txBox="1"/>
          <p:nvPr/>
        </p:nvSpPr>
        <p:spPr>
          <a:xfrm>
            <a:off x="7172561" y="1225573"/>
            <a:ext cx="424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 smtClean="0">
                <a:solidFill>
                  <a:schemeClr val="accent1">
                    <a:lumMod val="50000"/>
                  </a:schemeClr>
                </a:solidFill>
              </a:rPr>
              <a:t>Esfuerzo por innovar según sector, 2015 -2017</a:t>
            </a:r>
            <a:endParaRPr lang="es-PE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34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Gráfico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8127568"/>
              </p:ext>
            </p:extLst>
          </p:nvPr>
        </p:nvGraphicFramePr>
        <p:xfrm>
          <a:off x="1269200" y="1375806"/>
          <a:ext cx="4620284" cy="3970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" name="CuadroTexto 35"/>
          <p:cNvSpPr txBox="1"/>
          <p:nvPr/>
        </p:nvSpPr>
        <p:spPr>
          <a:xfrm>
            <a:off x="1119206" y="1357152"/>
            <a:ext cx="48440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 smtClean="0">
                <a:solidFill>
                  <a:schemeClr val="accent1">
                    <a:lumMod val="50000"/>
                  </a:schemeClr>
                </a:solidFill>
              </a:rPr>
              <a:t>Empresas de la industria manufacturera y de servicios intensivas que invirtieron en actividades de innovación según tamaño, 2015 -2017</a:t>
            </a:r>
            <a:endParaRPr lang="es-PE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7" name="CuadroTexto 1"/>
          <p:cNvSpPr txBox="1"/>
          <p:nvPr/>
        </p:nvSpPr>
        <p:spPr>
          <a:xfrm>
            <a:off x="7052851" y="1860859"/>
            <a:ext cx="4026629" cy="3221681"/>
          </a:xfrm>
          <a:prstGeom prst="rect">
            <a:avLst/>
          </a:prstGeom>
          <a:ln>
            <a:noFill/>
          </a:ln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1600" b="1" dirty="0" smtClean="0">
                <a:latin typeface="+mj-lt"/>
                <a:cs typeface="Arial" panose="020B0604020202020204" pitchFamily="34" charset="0"/>
              </a:rPr>
              <a:t>El 65.9% de grandes empresas de la industria manufacturera y de servicios intensivos realizan al menos una actividad de innovación.</a:t>
            </a:r>
            <a:r>
              <a:rPr lang="es-PE" sz="1600" dirty="0" smtClean="0">
                <a:latin typeface="+mj-lt"/>
                <a:cs typeface="Arial" panose="020B0604020202020204" pitchFamily="34" charset="0"/>
              </a:rPr>
              <a:t> Así, la gran empresa se sitúa como el estrato empresarial que realiza más esfuerzos por innovar</a:t>
            </a:r>
            <a:r>
              <a:rPr lang="es-PE" sz="1600" dirty="0" smtClean="0">
                <a:latin typeface="+mj-lt"/>
              </a:rPr>
              <a:t>.</a:t>
            </a:r>
            <a:endParaRPr lang="es-PE" sz="1600" dirty="0">
              <a:latin typeface="+mj-lt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0" y="28981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dirty="0" smtClean="0">
                <a:solidFill>
                  <a:schemeClr val="accent1">
                    <a:lumMod val="50000"/>
                  </a:schemeClr>
                </a:solidFill>
              </a:rPr>
              <a:t>Manufactura </a:t>
            </a:r>
            <a:r>
              <a:rPr lang="es-PE" sz="2800" dirty="0">
                <a:solidFill>
                  <a:schemeClr val="accent1">
                    <a:lumMod val="50000"/>
                  </a:schemeClr>
                </a:solidFill>
              </a:rPr>
              <a:t>y Servicio Intensivas: Esfuerzos para innovar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1381094" y="5346152"/>
            <a:ext cx="4396496" cy="4173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900" b="1" dirty="0" smtClean="0">
                <a:solidFill>
                  <a:schemeClr val="tx1"/>
                </a:solidFill>
              </a:rPr>
              <a:t>Fuente: </a:t>
            </a:r>
            <a:r>
              <a:rPr lang="es-PE" sz="900" dirty="0">
                <a:solidFill>
                  <a:schemeClr val="tx1"/>
                </a:solidFill>
              </a:rPr>
              <a:t>Encuesta Nacional de Innovación en la Industria Manufacturera y Empresas de Servicios Intensivas en </a:t>
            </a:r>
            <a:r>
              <a:rPr lang="es-PE" sz="900" dirty="0" smtClean="0">
                <a:solidFill>
                  <a:schemeClr val="tx1"/>
                </a:solidFill>
              </a:rPr>
              <a:t>Conocimiento, 2018.</a:t>
            </a:r>
          </a:p>
          <a:p>
            <a:r>
              <a:rPr lang="es-PE" sz="900" dirty="0" smtClean="0">
                <a:solidFill>
                  <a:schemeClr val="tx1"/>
                </a:solidFill>
              </a:rPr>
              <a:t>Elaboración: OGEIEE-PRODUCE</a:t>
            </a:r>
            <a:endParaRPr lang="es-PE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17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4601648"/>
              </p:ext>
            </p:extLst>
          </p:nvPr>
        </p:nvGraphicFramePr>
        <p:xfrm>
          <a:off x="1115062" y="1508669"/>
          <a:ext cx="5220873" cy="4290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045029" y="985449"/>
            <a:ext cx="5290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>
                <a:solidFill>
                  <a:schemeClr val="accent1">
                    <a:lumMod val="50000"/>
                  </a:schemeClr>
                </a:solidFill>
              </a:rPr>
              <a:t>Empresas de la industria manufacturera y de servicios intensivas que invirtieron en actividades de innovación, 2015 -2017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1222209" y="5890445"/>
            <a:ext cx="5247172" cy="4173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900" b="1" dirty="0" smtClean="0">
                <a:solidFill>
                  <a:schemeClr val="tx1"/>
                </a:solidFill>
              </a:rPr>
              <a:t>Fuente: </a:t>
            </a:r>
            <a:r>
              <a:rPr lang="es-PE" sz="900" dirty="0">
                <a:solidFill>
                  <a:schemeClr val="tx1"/>
                </a:solidFill>
              </a:rPr>
              <a:t>Encuesta Nacional de Innovación en la Industria Manufacturera y Empresas de Servicios Intensivas en </a:t>
            </a:r>
            <a:r>
              <a:rPr lang="es-PE" sz="900" dirty="0" smtClean="0">
                <a:solidFill>
                  <a:schemeClr val="tx1"/>
                </a:solidFill>
              </a:rPr>
              <a:t>Conocimiento, 2018</a:t>
            </a:r>
          </a:p>
          <a:p>
            <a:r>
              <a:rPr lang="es-PE" sz="900" dirty="0" smtClean="0">
                <a:solidFill>
                  <a:schemeClr val="tx1"/>
                </a:solidFill>
              </a:rPr>
              <a:t>Elaboración: OGEIEE-PRODUCE</a:t>
            </a:r>
            <a:endParaRPr lang="es-PE" sz="900" dirty="0">
              <a:solidFill>
                <a:schemeClr val="tx1"/>
              </a:solidFill>
            </a:endParaRPr>
          </a:p>
        </p:txBody>
      </p:sp>
      <p:sp>
        <p:nvSpPr>
          <p:cNvPr id="13" name="CuadroTexto 1"/>
          <p:cNvSpPr txBox="1"/>
          <p:nvPr/>
        </p:nvSpPr>
        <p:spPr>
          <a:xfrm>
            <a:off x="8122920" y="1433862"/>
            <a:ext cx="2994660" cy="3124200"/>
          </a:xfrm>
          <a:prstGeom prst="rect">
            <a:avLst/>
          </a:prstGeom>
          <a:ln>
            <a:noFill/>
          </a:ln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1400" b="1" i="1" dirty="0" smtClean="0"/>
              <a:t>La actividad  principal de innovación: </a:t>
            </a:r>
          </a:p>
          <a:p>
            <a:pPr algn="ctr"/>
            <a:endParaRPr lang="es-PE" sz="1400" b="1" i="1" dirty="0" smtClean="0"/>
          </a:p>
          <a:p>
            <a:pPr algn="ctr"/>
            <a:endParaRPr lang="es-PE" sz="1400" b="1" i="1" dirty="0" smtClean="0"/>
          </a:p>
          <a:p>
            <a:pPr algn="ctr"/>
            <a:endParaRPr lang="es-PE" sz="700" b="1" i="1" dirty="0" smtClean="0"/>
          </a:p>
          <a:p>
            <a:pPr algn="ctr"/>
            <a:r>
              <a:rPr lang="es-PE" sz="1400" b="1" i="1" dirty="0" smtClean="0"/>
              <a:t>Manufactura: </a:t>
            </a:r>
            <a:r>
              <a:rPr lang="es-PE" sz="1400" i="1" dirty="0" smtClean="0"/>
              <a:t>adquisición de bienes de capital (incluyendo hardware) (67.0%)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PE" sz="1400" i="1" dirty="0" smtClean="0"/>
          </a:p>
          <a:p>
            <a:pPr algn="ctr"/>
            <a:endParaRPr lang="es-PE" sz="1400" i="1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PE" sz="500" i="1" dirty="0"/>
          </a:p>
          <a:p>
            <a:pPr algn="ctr"/>
            <a:r>
              <a:rPr lang="es-PE" sz="1400" b="1" i="1" dirty="0" smtClean="0"/>
              <a:t>Servicios intensivos: </a:t>
            </a:r>
            <a:r>
              <a:rPr lang="es-PE" sz="1400" i="1" dirty="0" smtClean="0"/>
              <a:t>desarrollo o adquisición de software y base de datos (61.8%)</a:t>
            </a:r>
            <a:endParaRPr lang="es-PE" sz="14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169" y="1778521"/>
            <a:ext cx="154221" cy="154221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146" y="2378851"/>
            <a:ext cx="154221" cy="154221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1045029" y="2356816"/>
            <a:ext cx="54864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s-PE" sz="900" b="1" dirty="0" smtClean="0">
                <a:solidFill>
                  <a:schemeClr val="bg1"/>
                </a:solidFill>
              </a:rPr>
              <a:t>Obtuvo resultados</a:t>
            </a:r>
            <a:endParaRPr lang="es-PE" sz="900" b="1" dirty="0">
              <a:solidFill>
                <a:schemeClr val="bg1"/>
              </a:solidFill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0" y="28981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Manufactura y Servicio Intensivas: esfuerzo de innovación</a:t>
            </a: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885" y="2406385"/>
            <a:ext cx="540000" cy="540000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885" y="351566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15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0" y="3422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Manufactura y Servicio Intensivas: </a:t>
            </a:r>
            <a:r>
              <a:rPr lang="es-PE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Inversión </a:t>
            </a:r>
            <a:r>
              <a:rPr lang="es-PE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en actividades de innovación 2015-2017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409555" y="4542138"/>
            <a:ext cx="5944179" cy="4173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900" b="1" dirty="0" smtClean="0">
                <a:solidFill>
                  <a:schemeClr val="tx1"/>
                </a:solidFill>
              </a:rPr>
              <a:t>Fuente: </a:t>
            </a:r>
            <a:r>
              <a:rPr lang="es-PE" sz="900" dirty="0">
                <a:solidFill>
                  <a:schemeClr val="tx1"/>
                </a:solidFill>
              </a:rPr>
              <a:t>Encuesta Nacional de Innovación en la Industria Manufacturera y Empresas de Servicios Intensivas en </a:t>
            </a:r>
            <a:r>
              <a:rPr lang="es-PE" sz="900" dirty="0" smtClean="0">
                <a:solidFill>
                  <a:schemeClr val="tx1"/>
                </a:solidFill>
              </a:rPr>
              <a:t>Conocimiento, 2018</a:t>
            </a:r>
          </a:p>
          <a:p>
            <a:r>
              <a:rPr lang="es-PE" sz="900" dirty="0" smtClean="0">
                <a:solidFill>
                  <a:schemeClr val="tx1"/>
                </a:solidFill>
              </a:rPr>
              <a:t>Elaboración: OGEIEE- PRODUCE</a:t>
            </a:r>
            <a:endParaRPr lang="es-PE" sz="900" dirty="0">
              <a:solidFill>
                <a:schemeClr val="tx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35723" y="1129361"/>
            <a:ext cx="6018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>
                <a:solidFill>
                  <a:schemeClr val="accent1">
                    <a:lumMod val="50000"/>
                  </a:schemeClr>
                </a:solidFill>
              </a:rPr>
              <a:t>Evolución de la inversión en innovación durante el periodo 2015 -2017</a:t>
            </a:r>
          </a:p>
          <a:p>
            <a:pPr algn="ctr"/>
            <a:r>
              <a:rPr lang="es-PE" sz="1400" b="1" dirty="0">
                <a:solidFill>
                  <a:schemeClr val="accent1">
                    <a:lumMod val="50000"/>
                  </a:schemeClr>
                </a:solidFill>
              </a:rPr>
              <a:t>(Millones de USD)</a:t>
            </a: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3778111"/>
              </p:ext>
            </p:extLst>
          </p:nvPr>
        </p:nvGraphicFramePr>
        <p:xfrm>
          <a:off x="7581900" y="1630902"/>
          <a:ext cx="41338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22" y="3513629"/>
            <a:ext cx="241897" cy="2520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2695881"/>
            <a:ext cx="241897" cy="2520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07" y="1916884"/>
            <a:ext cx="241897" cy="252000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6733627" y="1054592"/>
            <a:ext cx="5190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>
                <a:solidFill>
                  <a:schemeClr val="accent1">
                    <a:lumMod val="50000"/>
                  </a:schemeClr>
                </a:solidFill>
              </a:rPr>
              <a:t>Participación promedio anual de la inversión en innovación respecto al total de ventas durante el periodo 2015 -2017</a:t>
            </a:r>
          </a:p>
        </p:txBody>
      </p:sp>
      <p:sp>
        <p:nvSpPr>
          <p:cNvPr id="16" name="Rectángulo redondeado 15"/>
          <p:cNvSpPr/>
          <p:nvPr/>
        </p:nvSpPr>
        <p:spPr>
          <a:xfrm>
            <a:off x="6942070" y="4428254"/>
            <a:ext cx="4773680" cy="4173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900" b="1" dirty="0" smtClean="0">
                <a:solidFill>
                  <a:schemeClr val="tx1"/>
                </a:solidFill>
              </a:rPr>
              <a:t>Fuente: </a:t>
            </a:r>
            <a:r>
              <a:rPr lang="es-PE" sz="900" dirty="0">
                <a:solidFill>
                  <a:schemeClr val="tx1"/>
                </a:solidFill>
              </a:rPr>
              <a:t>Encuesta Nacional de Innovación en la Industria Manufacturera y Empresas de Servicios Intensivas en </a:t>
            </a:r>
            <a:r>
              <a:rPr lang="es-PE" sz="900" dirty="0" smtClean="0">
                <a:solidFill>
                  <a:schemeClr val="tx1"/>
                </a:solidFill>
              </a:rPr>
              <a:t>Conocimiento, 2018</a:t>
            </a:r>
          </a:p>
          <a:p>
            <a:r>
              <a:rPr lang="es-PE" sz="900" dirty="0" smtClean="0">
                <a:solidFill>
                  <a:schemeClr val="tx1"/>
                </a:solidFill>
              </a:rPr>
              <a:t>Elaboración: OGEIEE-PRODUCE</a:t>
            </a:r>
            <a:endParaRPr lang="es-PE" sz="900" dirty="0">
              <a:solidFill>
                <a:schemeClr val="tx1"/>
              </a:solidFill>
            </a:endParaRPr>
          </a:p>
        </p:txBody>
      </p:sp>
      <p:sp>
        <p:nvSpPr>
          <p:cNvPr id="17" name="CuadroTexto 1"/>
          <p:cNvSpPr txBox="1"/>
          <p:nvPr/>
        </p:nvSpPr>
        <p:spPr>
          <a:xfrm>
            <a:off x="700350" y="5009108"/>
            <a:ext cx="5362587" cy="1240554"/>
          </a:xfrm>
          <a:prstGeom prst="rect">
            <a:avLst/>
          </a:prstGeom>
          <a:ln>
            <a:noFill/>
          </a:ln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PE" sz="1400" b="1" i="1" dirty="0" smtClean="0">
                <a:solidFill>
                  <a:schemeClr val="accent1">
                    <a:lumMod val="50000"/>
                  </a:schemeClr>
                </a:solidFill>
              </a:rPr>
              <a:t>En promedio</a:t>
            </a:r>
            <a:r>
              <a:rPr lang="es-PE" sz="1400" i="1" dirty="0" smtClean="0">
                <a:solidFill>
                  <a:schemeClr val="accent1">
                    <a:lumMod val="50000"/>
                  </a:schemeClr>
                </a:solidFill>
              </a:rPr>
              <a:t>, durante el periodo 2015-2017, </a:t>
            </a:r>
            <a:r>
              <a:rPr lang="es-PE" sz="1400" b="1" i="1" dirty="0" smtClean="0">
                <a:solidFill>
                  <a:schemeClr val="accent1">
                    <a:lumMod val="50000"/>
                  </a:schemeClr>
                </a:solidFill>
              </a:rPr>
              <a:t>la inversión anual</a:t>
            </a:r>
            <a:r>
              <a:rPr lang="es-PE" sz="1400" i="1" dirty="0" smtClean="0">
                <a:solidFill>
                  <a:schemeClr val="accent1">
                    <a:lumMod val="50000"/>
                  </a:schemeClr>
                </a:solidFill>
              </a:rPr>
              <a:t> en actividades de innovación fue</a:t>
            </a:r>
            <a:r>
              <a:rPr lang="es-PE" sz="1400" b="1" i="1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</a:p>
          <a:p>
            <a:endParaRPr lang="es-PE" sz="7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400" b="1" i="1" dirty="0" smtClean="0">
                <a:solidFill>
                  <a:schemeClr val="accent1">
                    <a:lumMod val="50000"/>
                  </a:schemeClr>
                </a:solidFill>
              </a:rPr>
              <a:t>Manufactura: </a:t>
            </a:r>
            <a:r>
              <a:rPr lang="es-PE" sz="1400" b="1" i="1" dirty="0">
                <a:solidFill>
                  <a:schemeClr val="accent1">
                    <a:lumMod val="50000"/>
                  </a:schemeClr>
                </a:solidFill>
              </a:rPr>
              <a:t>de $ 970 millones </a:t>
            </a:r>
            <a:endParaRPr lang="es-PE" sz="14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400" b="1" i="1" dirty="0" smtClean="0">
                <a:solidFill>
                  <a:schemeClr val="accent1">
                    <a:lumMod val="50000"/>
                  </a:schemeClr>
                </a:solidFill>
              </a:rPr>
              <a:t>Servicios intensivos</a:t>
            </a:r>
            <a:r>
              <a:rPr lang="es-PE" sz="1400" b="1" i="1" dirty="0">
                <a:solidFill>
                  <a:schemeClr val="accent1">
                    <a:lumMod val="50000"/>
                  </a:schemeClr>
                </a:solidFill>
              </a:rPr>
              <a:t>: $ 1,391 millones </a:t>
            </a:r>
            <a:r>
              <a:rPr lang="es-PE" sz="14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s-PE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CuadroTexto 1"/>
          <p:cNvSpPr txBox="1"/>
          <p:nvPr/>
        </p:nvSpPr>
        <p:spPr>
          <a:xfrm>
            <a:off x="6399550" y="5009108"/>
            <a:ext cx="5179234" cy="1240554"/>
          </a:xfrm>
          <a:prstGeom prst="rect">
            <a:avLst/>
          </a:prstGeom>
          <a:ln>
            <a:noFill/>
          </a:ln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PE" sz="1400" i="1" dirty="0"/>
          </a:p>
        </p:txBody>
      </p:sp>
      <p:sp>
        <p:nvSpPr>
          <p:cNvPr id="19" name="CuadroTexto 1"/>
          <p:cNvSpPr txBox="1"/>
          <p:nvPr/>
        </p:nvSpPr>
        <p:spPr>
          <a:xfrm>
            <a:off x="7067372" y="5142165"/>
            <a:ext cx="4648378" cy="1107497"/>
          </a:xfrm>
          <a:prstGeom prst="rect">
            <a:avLst/>
          </a:prstGeom>
          <a:ln>
            <a:noFill/>
          </a:ln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1400" i="1" dirty="0" smtClean="0">
                <a:solidFill>
                  <a:schemeClr val="accent1">
                    <a:lumMod val="50000"/>
                  </a:schemeClr>
                </a:solidFill>
              </a:rPr>
              <a:t>En promedio, la inversión en actividades de innovación </a:t>
            </a:r>
            <a:r>
              <a:rPr lang="es-PE" sz="1400" b="1" i="1" dirty="0" smtClean="0">
                <a:solidFill>
                  <a:schemeClr val="accent1">
                    <a:lumMod val="50000"/>
                  </a:schemeClr>
                </a:solidFill>
              </a:rPr>
              <a:t>con respecto a las ventas fue: </a:t>
            </a:r>
          </a:p>
          <a:p>
            <a:pPr algn="ctr"/>
            <a:endParaRPr lang="es-PE" sz="8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400" b="1" i="1" dirty="0" smtClean="0">
                <a:solidFill>
                  <a:schemeClr val="accent1">
                    <a:lumMod val="50000"/>
                  </a:schemeClr>
                </a:solidFill>
              </a:rPr>
              <a:t>Manufactura: 1.8%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400" b="1" i="1" dirty="0" smtClean="0">
                <a:solidFill>
                  <a:schemeClr val="accent1">
                    <a:lumMod val="50000"/>
                  </a:schemeClr>
                </a:solidFill>
              </a:rPr>
              <a:t>Servicios </a:t>
            </a:r>
            <a:r>
              <a:rPr lang="es-PE" sz="1400" b="1" i="1" dirty="0">
                <a:solidFill>
                  <a:schemeClr val="accent1">
                    <a:lumMod val="50000"/>
                  </a:schemeClr>
                </a:solidFill>
              </a:rPr>
              <a:t>intensivos: </a:t>
            </a:r>
            <a:r>
              <a:rPr lang="es-PE" sz="1400" b="1" i="1" dirty="0" smtClean="0">
                <a:solidFill>
                  <a:schemeClr val="accent1">
                    <a:lumMod val="50000"/>
                  </a:schemeClr>
                </a:solidFill>
              </a:rPr>
              <a:t>7.9%</a:t>
            </a:r>
            <a:endParaRPr lang="es-PE" sz="1400" i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s-PE" sz="1400" b="1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0" name="Gráfico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571418"/>
              </p:ext>
            </p:extLst>
          </p:nvPr>
        </p:nvGraphicFramePr>
        <p:xfrm>
          <a:off x="482737" y="1574184"/>
          <a:ext cx="5797817" cy="3129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6165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anchor="ctr"/>
      <a:lstStyle>
        <a:defPPr algn="ctr">
          <a:defRPr sz="200" b="1" dirty="0">
            <a:solidFill>
              <a:srgbClr val="0070C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5856</TotalTime>
  <Words>2627</Words>
  <Application>Microsoft Office PowerPoint</Application>
  <PresentationFormat>Panorámica</PresentationFormat>
  <Paragraphs>306</Paragraphs>
  <Slides>20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Gill Sans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Angel Paul Hurtado Erazo</dc:creator>
  <cp:lastModifiedBy>Yngrid Nelly Coronado Ayala</cp:lastModifiedBy>
  <cp:revision>273</cp:revision>
  <dcterms:created xsi:type="dcterms:W3CDTF">2019-09-18T22:46:54Z</dcterms:created>
  <dcterms:modified xsi:type="dcterms:W3CDTF">2020-02-03T20:20:05Z</dcterms:modified>
</cp:coreProperties>
</file>